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1" r:id="rId3"/>
    <p:sldId id="269" r:id="rId4"/>
    <p:sldId id="270" r:id="rId5"/>
    <p:sldId id="272" r:id="rId6"/>
    <p:sldId id="267" r:id="rId7"/>
    <p:sldId id="273" r:id="rId8"/>
    <p:sldId id="274" r:id="rId9"/>
    <p:sldId id="275" r:id="rId10"/>
    <p:sldId id="276" r:id="rId11"/>
    <p:sldId id="277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78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E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14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Aquila\My%20Documents\Teaching\IB%20Physics%2011\01%20Introduction\Sample%20Relationships.xls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Aquila\My%20Documents\Teaching\IB%20Physics%2011\01%20Introduction\Sample%20Relationships.xls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Aquila\My%20Documents\Teaching\IB%20Physics%2011\01%20Introduction\Sample%20Relationships.xls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Aquila\My%20Documents\Teaching\IB%20Physics%2011\01%20Introduction\Sample%20Relationships.xls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Aquila\My%20Documents\Teaching\IB%20Physics%2011\01%20Introduction\Sample%20Relationships.xls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Aquila\My%20Documents\Teaching\IB%20Physics%2011\01%20Introduction\Sample%20Relationships.xls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Aquila\My%20Documents\Teaching\IB%20Physics%2011\01%20Introduction\Sample%20Relationships.xls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Aquila\My%20Documents\Teaching\IB%20Physics%2011\01%20Introduction\Sample%20Relationships.xls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600"/>
              <a:t>Graph of Acceleration</a:t>
            </a:r>
            <a:r>
              <a:rPr lang="en-US" sz="1600" baseline="0"/>
              <a:t> vs Mass </a:t>
            </a:r>
          </a:p>
          <a:p>
            <a:pPr>
              <a:defRPr/>
            </a:pPr>
            <a:r>
              <a:rPr lang="en-US" sz="1600" baseline="0"/>
              <a:t>for a Cart Moving under the Influence of a Constant Force</a:t>
            </a:r>
            <a:endParaRPr lang="en-US" sz="160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x"/>
            <c:size val="5"/>
            <c:spPr>
              <a:ln>
                <a:solidFill>
                  <a:schemeClr val="tx1"/>
                </a:solidFill>
              </a:ln>
            </c:spPr>
          </c:marker>
          <c:trendline>
            <c:trendlineType val="power"/>
            <c:dispRSqr val="0"/>
            <c:dispEq val="0"/>
          </c:trendline>
          <c:errBars>
            <c:errDir val="y"/>
            <c:errBarType val="both"/>
            <c:errValType val="fixedVal"/>
            <c:noEndCap val="0"/>
            <c:val val="0.1"/>
          </c:errBars>
          <c:xVal>
            <c:numRef>
              <c:f>Sheet5!$A$1:$A$30</c:f>
              <c:numCache>
                <c:formatCode>0.0</c:formatCode>
                <c:ptCount val="30"/>
                <c:pt idx="0">
                  <c:v>0.1</c:v>
                </c:pt>
                <c:pt idx="1">
                  <c:v>0.2</c:v>
                </c:pt>
                <c:pt idx="2">
                  <c:v>0.30000000000000004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0.79999999999999993</c:v>
                </c:pt>
                <c:pt idx="8">
                  <c:v>0.89999999999999991</c:v>
                </c:pt>
                <c:pt idx="9">
                  <c:v>0.99999999999999989</c:v>
                </c:pt>
                <c:pt idx="10">
                  <c:v>1.0999999999999999</c:v>
                </c:pt>
                <c:pt idx="11">
                  <c:v>1.2</c:v>
                </c:pt>
                <c:pt idx="12">
                  <c:v>1.3</c:v>
                </c:pt>
                <c:pt idx="13">
                  <c:v>1.4000000000000001</c:v>
                </c:pt>
                <c:pt idx="14">
                  <c:v>1.5000000000000002</c:v>
                </c:pt>
                <c:pt idx="15">
                  <c:v>1.6000000000000003</c:v>
                </c:pt>
                <c:pt idx="16">
                  <c:v>1.7000000000000004</c:v>
                </c:pt>
                <c:pt idx="17">
                  <c:v>1.8000000000000005</c:v>
                </c:pt>
                <c:pt idx="18">
                  <c:v>1.9000000000000006</c:v>
                </c:pt>
                <c:pt idx="19">
                  <c:v>2.0000000000000004</c:v>
                </c:pt>
                <c:pt idx="20">
                  <c:v>2.1000000000000005</c:v>
                </c:pt>
                <c:pt idx="21">
                  <c:v>2.2000000000000006</c:v>
                </c:pt>
                <c:pt idx="22">
                  <c:v>2.3000000000000007</c:v>
                </c:pt>
                <c:pt idx="23">
                  <c:v>2.4000000000000008</c:v>
                </c:pt>
                <c:pt idx="24">
                  <c:v>2.5000000000000009</c:v>
                </c:pt>
                <c:pt idx="25">
                  <c:v>2.600000000000001</c:v>
                </c:pt>
                <c:pt idx="26">
                  <c:v>2.7000000000000011</c:v>
                </c:pt>
                <c:pt idx="27">
                  <c:v>2.8000000000000012</c:v>
                </c:pt>
                <c:pt idx="28">
                  <c:v>2.9000000000000012</c:v>
                </c:pt>
                <c:pt idx="29">
                  <c:v>3.0000000000000013</c:v>
                </c:pt>
              </c:numCache>
            </c:numRef>
          </c:xVal>
          <c:yVal>
            <c:numRef>
              <c:f>Sheet5!$B$1:$B$30</c:f>
              <c:numCache>
                <c:formatCode>General</c:formatCode>
                <c:ptCount val="30"/>
                <c:pt idx="0">
                  <c:v>4.8513999999999999</c:v>
                </c:pt>
                <c:pt idx="1">
                  <c:v>2.4329000000000001</c:v>
                </c:pt>
                <c:pt idx="2">
                  <c:v>1.7188333333333332</c:v>
                </c:pt>
                <c:pt idx="3">
                  <c:v>1.2133</c:v>
                </c:pt>
                <c:pt idx="4">
                  <c:v>1.0385</c:v>
                </c:pt>
                <c:pt idx="5">
                  <c:v>0.89136666666666675</c:v>
                </c:pt>
                <c:pt idx="6">
                  <c:v>0.71170000000000011</c:v>
                </c:pt>
                <c:pt idx="7">
                  <c:v>0.64760000000000018</c:v>
                </c:pt>
                <c:pt idx="8">
                  <c:v>0.55344444444444452</c:v>
                </c:pt>
                <c:pt idx="9">
                  <c:v>0.48370000000000013</c:v>
                </c:pt>
                <c:pt idx="10">
                  <c:v>0.45445454545454556</c:v>
                </c:pt>
                <c:pt idx="11">
                  <c:v>0.3219333333333334</c:v>
                </c:pt>
                <c:pt idx="12">
                  <c:v>0.36522307692307698</c:v>
                </c:pt>
                <c:pt idx="13">
                  <c:v>0.40309999999999996</c:v>
                </c:pt>
                <c:pt idx="14">
                  <c:v>0.32216666666666666</c:v>
                </c:pt>
                <c:pt idx="15">
                  <c:v>0.34224999999999994</c:v>
                </c:pt>
                <c:pt idx="16">
                  <c:v>0.36473529411764705</c:v>
                </c:pt>
                <c:pt idx="17">
                  <c:v>0.25422222222222218</c:v>
                </c:pt>
                <c:pt idx="18">
                  <c:v>0.22729473684210522</c:v>
                </c:pt>
                <c:pt idx="19">
                  <c:v>0.2954</c:v>
                </c:pt>
                <c:pt idx="20">
                  <c:v>0.1847333333333333</c:v>
                </c:pt>
                <c:pt idx="21">
                  <c:v>0.27762727272727272</c:v>
                </c:pt>
                <c:pt idx="22">
                  <c:v>0.29314347826086951</c:v>
                </c:pt>
                <c:pt idx="23">
                  <c:v>0.2833666666666666</c:v>
                </c:pt>
                <c:pt idx="24">
                  <c:v>0.18429999999999996</c:v>
                </c:pt>
                <c:pt idx="25">
                  <c:v>0.2424615384615384</c:v>
                </c:pt>
                <c:pt idx="26">
                  <c:v>0.2606814814814814</c:v>
                </c:pt>
                <c:pt idx="27">
                  <c:v>0.18939999999999993</c:v>
                </c:pt>
                <c:pt idx="28">
                  <c:v>0.19146551724137925</c:v>
                </c:pt>
                <c:pt idx="29">
                  <c:v>0.23353333333333326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4822632"/>
        <c:axId val="334827336"/>
      </c:scatterChart>
      <c:valAx>
        <c:axId val="334822632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 of Cart (kg)</a:t>
                </a:r>
              </a:p>
            </c:rich>
          </c:tx>
          <c:layout/>
          <c:overlay val="0"/>
        </c:title>
        <c:numFmt formatCode="0.0" sourceLinked="1"/>
        <c:majorTickMark val="none"/>
        <c:minorTickMark val="none"/>
        <c:tickLblPos val="nextTo"/>
        <c:crossAx val="334827336"/>
        <c:crosses val="autoZero"/>
        <c:crossBetween val="midCat"/>
      </c:valAx>
      <c:valAx>
        <c:axId val="334827336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Acceleration</a:t>
                </a:r>
                <a:r>
                  <a:rPr lang="en-US" baseline="0"/>
                  <a:t> (m/s</a:t>
                </a:r>
                <a:r>
                  <a:rPr lang="en-US" baseline="30000"/>
                  <a:t>2</a:t>
                </a:r>
                <a:r>
                  <a:rPr lang="en-US" baseline="0"/>
                  <a:t>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34822632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000" dirty="0"/>
              <a:t>Graph of Force Required</a:t>
            </a:r>
            <a:r>
              <a:rPr lang="en-US" sz="1000" baseline="0" dirty="0"/>
              <a:t> to move boxes of different masses at constant speed across a horizontal Surface .</a:t>
            </a:r>
            <a:endParaRPr lang="en-US" sz="1000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errBars>
            <c:errDir val="y"/>
            <c:errBarType val="both"/>
            <c:errValType val="fixedVal"/>
            <c:noEndCap val="0"/>
            <c:val val="5"/>
          </c:errBars>
          <c:xVal>
            <c:numRef>
              <c:f>Sheet1!$A$1:$A$10</c:f>
              <c:numCache>
                <c:formatCode>General</c:formatCode>
                <c:ptCount val="1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</c:numCache>
            </c:numRef>
          </c:xVal>
          <c:yVal>
            <c:numRef>
              <c:f>Sheet1!$B$1:$B$10</c:f>
              <c:numCache>
                <c:formatCode>General</c:formatCode>
                <c:ptCount val="10"/>
                <c:pt idx="0">
                  <c:v>11.175000000000001</c:v>
                </c:pt>
                <c:pt idx="1">
                  <c:v>36.825000000000003</c:v>
                </c:pt>
                <c:pt idx="2">
                  <c:v>44.325000000000003</c:v>
                </c:pt>
                <c:pt idx="3">
                  <c:v>64.875</c:v>
                </c:pt>
                <c:pt idx="4">
                  <c:v>71.775000000000006</c:v>
                </c:pt>
                <c:pt idx="5">
                  <c:v>86.775000000000006</c:v>
                </c:pt>
                <c:pt idx="6">
                  <c:v>98.025000000000006</c:v>
                </c:pt>
                <c:pt idx="7">
                  <c:v>118.35</c:v>
                </c:pt>
                <c:pt idx="8">
                  <c:v>135.6</c:v>
                </c:pt>
                <c:pt idx="9">
                  <c:v>144.67500000000001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7125656"/>
        <c:axId val="387135064"/>
      </c:scatterChart>
      <c:valAx>
        <c:axId val="3871256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</a:t>
                </a:r>
                <a:r>
                  <a:rPr lang="en-US" baseline="0"/>
                  <a:t> </a:t>
                </a:r>
                <a:r>
                  <a:rPr lang="en-US"/>
                  <a:t>(kg)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87135064"/>
        <c:crosses val="autoZero"/>
        <c:crossBetween val="midCat"/>
      </c:valAx>
      <c:valAx>
        <c:axId val="3871350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Force</a:t>
                </a:r>
                <a:r>
                  <a:rPr lang="en-US" baseline="0"/>
                  <a:t> (N)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87125656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Acceleration</a:t>
            </a:r>
            <a:r>
              <a:rPr lang="en-US" baseline="0"/>
              <a:t> vs. Mass of a Cart Moving Under a Constant Force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power"/>
            <c:dispRSqr val="0"/>
            <c:dispEq val="0"/>
          </c:trendline>
          <c:xVal>
            <c:numRef>
              <c:f>Sheet2!$C$4:$C$13</c:f>
              <c:numCache>
                <c:formatCode>0.00</c:formatCode>
                <c:ptCount val="10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  <c:pt idx="8">
                  <c:v>2.25</c:v>
                </c:pt>
                <c:pt idx="9">
                  <c:v>2.5</c:v>
                </c:pt>
              </c:numCache>
            </c:numRef>
          </c:xVal>
          <c:yVal>
            <c:numRef>
              <c:f>Sheet2!$D$4:$D$13</c:f>
              <c:numCache>
                <c:formatCode>0.000</c:formatCode>
                <c:ptCount val="10"/>
                <c:pt idx="0">
                  <c:v>1.9600000000000002</c:v>
                </c:pt>
                <c:pt idx="1">
                  <c:v>0.98000000000000009</c:v>
                </c:pt>
                <c:pt idx="2">
                  <c:v>0.65333333333333343</c:v>
                </c:pt>
                <c:pt idx="3">
                  <c:v>0.49000000000000005</c:v>
                </c:pt>
                <c:pt idx="4">
                  <c:v>0.39200000000000002</c:v>
                </c:pt>
                <c:pt idx="5">
                  <c:v>0.32666666666666672</c:v>
                </c:pt>
                <c:pt idx="6">
                  <c:v>0.28000000000000003</c:v>
                </c:pt>
                <c:pt idx="7">
                  <c:v>0.24500000000000002</c:v>
                </c:pt>
                <c:pt idx="8">
                  <c:v>0.21777777777777779</c:v>
                </c:pt>
                <c:pt idx="9">
                  <c:v>0.19600000000000001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7136240"/>
        <c:axId val="387136632"/>
      </c:scatterChart>
      <c:valAx>
        <c:axId val="3871362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 (kg)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387136632"/>
        <c:crosses val="autoZero"/>
        <c:crossBetween val="midCat"/>
      </c:valAx>
      <c:valAx>
        <c:axId val="3871366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Acceleration (ms</a:t>
                </a:r>
                <a:r>
                  <a:rPr lang="en-US" baseline="30000"/>
                  <a:t>-2</a:t>
                </a:r>
                <a:r>
                  <a:rPr lang="en-US"/>
                  <a:t>)</a:t>
                </a:r>
              </a:p>
            </c:rich>
          </c:tx>
          <c:layout/>
          <c:overlay val="0"/>
        </c:title>
        <c:numFmt formatCode="0.000" sourceLinked="1"/>
        <c:majorTickMark val="out"/>
        <c:minorTickMark val="none"/>
        <c:tickLblPos val="nextTo"/>
        <c:crossAx val="387136240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800" dirty="0"/>
              <a:t>Acceleration</a:t>
            </a:r>
            <a:r>
              <a:rPr lang="en-US" sz="800" baseline="0" dirty="0"/>
              <a:t> vs. Mass of a Cart Moving Under a Constant Force</a:t>
            </a:r>
            <a:endParaRPr lang="en-US" sz="800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power"/>
            <c:dispRSqr val="0"/>
            <c:dispEq val="0"/>
          </c:trendline>
          <c:xVal>
            <c:numRef>
              <c:f>Sheet2!$C$4:$C$13</c:f>
              <c:numCache>
                <c:formatCode>0.00</c:formatCode>
                <c:ptCount val="10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  <c:pt idx="8">
                  <c:v>2.25</c:v>
                </c:pt>
                <c:pt idx="9">
                  <c:v>2.5</c:v>
                </c:pt>
              </c:numCache>
            </c:numRef>
          </c:xVal>
          <c:yVal>
            <c:numRef>
              <c:f>Sheet2!$D$4:$D$13</c:f>
              <c:numCache>
                <c:formatCode>0.000</c:formatCode>
                <c:ptCount val="10"/>
                <c:pt idx="0">
                  <c:v>1.9600000000000002</c:v>
                </c:pt>
                <c:pt idx="1">
                  <c:v>0.98000000000000009</c:v>
                </c:pt>
                <c:pt idx="2">
                  <c:v>0.65333333333333343</c:v>
                </c:pt>
                <c:pt idx="3">
                  <c:v>0.49000000000000005</c:v>
                </c:pt>
                <c:pt idx="4">
                  <c:v>0.39200000000000002</c:v>
                </c:pt>
                <c:pt idx="5">
                  <c:v>0.32666666666666672</c:v>
                </c:pt>
                <c:pt idx="6">
                  <c:v>0.28000000000000003</c:v>
                </c:pt>
                <c:pt idx="7">
                  <c:v>0.24500000000000002</c:v>
                </c:pt>
                <c:pt idx="8">
                  <c:v>0.21777777777777779</c:v>
                </c:pt>
                <c:pt idx="9">
                  <c:v>0.19600000000000001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9050560"/>
        <c:axId val="389050952"/>
      </c:scatterChart>
      <c:valAx>
        <c:axId val="3890505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 (kg)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389050952"/>
        <c:crosses val="autoZero"/>
        <c:crossBetween val="midCat"/>
      </c:valAx>
      <c:valAx>
        <c:axId val="3890509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Acceleration (ms</a:t>
                </a:r>
                <a:r>
                  <a:rPr lang="en-US" baseline="30000"/>
                  <a:t>-2</a:t>
                </a:r>
                <a:r>
                  <a:rPr lang="en-US"/>
                  <a:t>)</a:t>
                </a:r>
              </a:p>
            </c:rich>
          </c:tx>
          <c:layout/>
          <c:overlay val="0"/>
        </c:title>
        <c:numFmt formatCode="0.000" sourceLinked="1"/>
        <c:majorTickMark val="out"/>
        <c:minorTickMark val="none"/>
        <c:tickLblPos val="nextTo"/>
        <c:crossAx val="389050560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000" dirty="0"/>
              <a:t>Acceleration</a:t>
            </a:r>
            <a:r>
              <a:rPr lang="en-US" sz="1000" baseline="0" dirty="0"/>
              <a:t> vs. Inverse Mass of a Cart Moving Under a Constant Force</a:t>
            </a:r>
            <a:endParaRPr lang="en-US" sz="1000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power"/>
            <c:dispRSqr val="0"/>
            <c:dispEq val="0"/>
          </c:trendline>
          <c:xVal>
            <c:numRef>
              <c:f>Sheet2!$E$4:$E$13</c:f>
              <c:numCache>
                <c:formatCode>0.00</c:formatCode>
                <c:ptCount val="10"/>
                <c:pt idx="0">
                  <c:v>4</c:v>
                </c:pt>
                <c:pt idx="1">
                  <c:v>2</c:v>
                </c:pt>
                <c:pt idx="2">
                  <c:v>1.3333333333333333</c:v>
                </c:pt>
                <c:pt idx="3">
                  <c:v>1</c:v>
                </c:pt>
                <c:pt idx="4">
                  <c:v>0.8</c:v>
                </c:pt>
                <c:pt idx="5">
                  <c:v>0.66666666666666663</c:v>
                </c:pt>
                <c:pt idx="6">
                  <c:v>0.5714285714285714</c:v>
                </c:pt>
                <c:pt idx="7">
                  <c:v>0.5</c:v>
                </c:pt>
                <c:pt idx="8">
                  <c:v>0.44444444444444442</c:v>
                </c:pt>
                <c:pt idx="9">
                  <c:v>0.4</c:v>
                </c:pt>
              </c:numCache>
            </c:numRef>
          </c:xVal>
          <c:yVal>
            <c:numRef>
              <c:f>Sheet2!$D$4:$D$13</c:f>
              <c:numCache>
                <c:formatCode>0.000</c:formatCode>
                <c:ptCount val="10"/>
                <c:pt idx="0">
                  <c:v>1.9600000000000002</c:v>
                </c:pt>
                <c:pt idx="1">
                  <c:v>0.98000000000000009</c:v>
                </c:pt>
                <c:pt idx="2">
                  <c:v>0.65333333333333343</c:v>
                </c:pt>
                <c:pt idx="3">
                  <c:v>0.49000000000000005</c:v>
                </c:pt>
                <c:pt idx="4">
                  <c:v>0.39200000000000002</c:v>
                </c:pt>
                <c:pt idx="5">
                  <c:v>0.32666666666666672</c:v>
                </c:pt>
                <c:pt idx="6">
                  <c:v>0.28000000000000003</c:v>
                </c:pt>
                <c:pt idx="7">
                  <c:v>0.24500000000000002</c:v>
                </c:pt>
                <c:pt idx="8">
                  <c:v>0.21777777777777779</c:v>
                </c:pt>
                <c:pt idx="9">
                  <c:v>0.19600000000000001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5949216"/>
        <c:axId val="385951176"/>
      </c:scatterChart>
      <c:valAx>
        <c:axId val="3859492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Inverse Mass (kg</a:t>
                </a:r>
                <a:r>
                  <a:rPr lang="en-US" baseline="30000"/>
                  <a:t>-1</a:t>
                </a:r>
                <a:r>
                  <a:rPr lang="en-US"/>
                  <a:t>)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385951176"/>
        <c:crosses val="autoZero"/>
        <c:crossBetween val="midCat"/>
      </c:valAx>
      <c:valAx>
        <c:axId val="3859511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Acceleration (ms</a:t>
                </a:r>
                <a:r>
                  <a:rPr lang="en-US" baseline="30000"/>
                  <a:t>-2</a:t>
                </a:r>
                <a:r>
                  <a:rPr lang="en-US"/>
                  <a:t>)</a:t>
                </a:r>
              </a:p>
            </c:rich>
          </c:tx>
          <c:layout/>
          <c:overlay val="0"/>
        </c:title>
        <c:numFmt formatCode="0.000" sourceLinked="1"/>
        <c:majorTickMark val="out"/>
        <c:minorTickMark val="none"/>
        <c:tickLblPos val="nextTo"/>
        <c:crossAx val="385949216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000" dirty="0"/>
              <a:t>Acceleration</a:t>
            </a:r>
            <a:r>
              <a:rPr lang="en-US" sz="1000" baseline="0" dirty="0"/>
              <a:t> vs. Inverse Mass of a Cart Moving Under a Constant Force</a:t>
            </a:r>
            <a:endParaRPr lang="en-US" sz="1000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power"/>
            <c:dispRSqr val="0"/>
            <c:dispEq val="0"/>
          </c:trendline>
          <c:xVal>
            <c:numRef>
              <c:f>Sheet2!$E$4:$E$13</c:f>
              <c:numCache>
                <c:formatCode>0.00</c:formatCode>
                <c:ptCount val="10"/>
                <c:pt idx="0">
                  <c:v>4</c:v>
                </c:pt>
                <c:pt idx="1">
                  <c:v>2</c:v>
                </c:pt>
                <c:pt idx="2">
                  <c:v>1.3333333333333333</c:v>
                </c:pt>
                <c:pt idx="3">
                  <c:v>1</c:v>
                </c:pt>
                <c:pt idx="4">
                  <c:v>0.8</c:v>
                </c:pt>
                <c:pt idx="5">
                  <c:v>0.66666666666666663</c:v>
                </c:pt>
                <c:pt idx="6">
                  <c:v>0.5714285714285714</c:v>
                </c:pt>
                <c:pt idx="7">
                  <c:v>0.5</c:v>
                </c:pt>
                <c:pt idx="8">
                  <c:v>0.44444444444444442</c:v>
                </c:pt>
                <c:pt idx="9">
                  <c:v>0.4</c:v>
                </c:pt>
              </c:numCache>
            </c:numRef>
          </c:xVal>
          <c:yVal>
            <c:numRef>
              <c:f>Sheet2!$D$4:$D$13</c:f>
              <c:numCache>
                <c:formatCode>0.000</c:formatCode>
                <c:ptCount val="10"/>
                <c:pt idx="0">
                  <c:v>1.9600000000000002</c:v>
                </c:pt>
                <c:pt idx="1">
                  <c:v>0.98000000000000009</c:v>
                </c:pt>
                <c:pt idx="2">
                  <c:v>0.65333333333333343</c:v>
                </c:pt>
                <c:pt idx="3">
                  <c:v>0.49000000000000005</c:v>
                </c:pt>
                <c:pt idx="4">
                  <c:v>0.39200000000000002</c:v>
                </c:pt>
                <c:pt idx="5">
                  <c:v>0.32666666666666672</c:v>
                </c:pt>
                <c:pt idx="6">
                  <c:v>0.28000000000000003</c:v>
                </c:pt>
                <c:pt idx="7">
                  <c:v>0.24500000000000002</c:v>
                </c:pt>
                <c:pt idx="8">
                  <c:v>0.21777777777777779</c:v>
                </c:pt>
                <c:pt idx="9">
                  <c:v>0.19600000000000001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0219880"/>
        <c:axId val="480225368"/>
      </c:scatterChart>
      <c:valAx>
        <c:axId val="4802198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Inverse Mass (kg</a:t>
                </a:r>
                <a:r>
                  <a:rPr lang="en-US" baseline="30000"/>
                  <a:t>-1</a:t>
                </a:r>
                <a:r>
                  <a:rPr lang="en-US"/>
                  <a:t>)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480225368"/>
        <c:crosses val="autoZero"/>
        <c:crossBetween val="midCat"/>
      </c:valAx>
      <c:valAx>
        <c:axId val="4802253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Acceleration (ms</a:t>
                </a:r>
                <a:r>
                  <a:rPr lang="en-US" baseline="30000"/>
                  <a:t>-2</a:t>
                </a:r>
                <a:r>
                  <a:rPr lang="en-US"/>
                  <a:t>)</a:t>
                </a:r>
              </a:p>
            </c:rich>
          </c:tx>
          <c:layout/>
          <c:overlay val="0"/>
        </c:title>
        <c:numFmt formatCode="0.000" sourceLinked="1"/>
        <c:majorTickMark val="out"/>
        <c:minorTickMark val="none"/>
        <c:tickLblPos val="nextTo"/>
        <c:crossAx val="480219880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000"/>
              <a:t>Graph of Monkeys in a barrel vs Fun</a:t>
            </a:r>
          </a:p>
        </c:rich>
      </c:tx>
      <c:layout>
        <c:manualLayout>
          <c:xMode val="edge"/>
          <c:yMode val="edge"/>
          <c:x val="0.13579897187407786"/>
          <c:y val="1.759968122796531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707335663325177"/>
          <c:y val="0.15195087103647084"/>
          <c:w val="0.8455297979068187"/>
          <c:h val="0.70636621130467481"/>
        </c:manualLayout>
      </c:layout>
      <c:scatterChart>
        <c:scatterStyle val="lineMarker"/>
        <c:varyColors val="0"/>
        <c:ser>
          <c:idx val="0"/>
          <c:order val="0"/>
          <c:spPr>
            <a:ln w="25400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Sheet1!$A$2:$A$31</c:f>
              <c:numCache>
                <c:formatCode>General</c:formatCode>
                <c:ptCount val="30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  <c:pt idx="11">
                  <c:v>24</c:v>
                </c:pt>
                <c:pt idx="12">
                  <c:v>26</c:v>
                </c:pt>
                <c:pt idx="13">
                  <c:v>28</c:v>
                </c:pt>
                <c:pt idx="14">
                  <c:v>30</c:v>
                </c:pt>
                <c:pt idx="15">
                  <c:v>32</c:v>
                </c:pt>
                <c:pt idx="16">
                  <c:v>34</c:v>
                </c:pt>
                <c:pt idx="17">
                  <c:v>36</c:v>
                </c:pt>
                <c:pt idx="18">
                  <c:v>38</c:v>
                </c:pt>
                <c:pt idx="19">
                  <c:v>40</c:v>
                </c:pt>
                <c:pt idx="20">
                  <c:v>42</c:v>
                </c:pt>
                <c:pt idx="21">
                  <c:v>44</c:v>
                </c:pt>
                <c:pt idx="22">
                  <c:v>46</c:v>
                </c:pt>
                <c:pt idx="23">
                  <c:v>48</c:v>
                </c:pt>
                <c:pt idx="24">
                  <c:v>50</c:v>
                </c:pt>
                <c:pt idx="25">
                  <c:v>52</c:v>
                </c:pt>
                <c:pt idx="26">
                  <c:v>54</c:v>
                </c:pt>
                <c:pt idx="27">
                  <c:v>56</c:v>
                </c:pt>
                <c:pt idx="28">
                  <c:v>58</c:v>
                </c:pt>
                <c:pt idx="29">
                  <c:v>60</c:v>
                </c:pt>
              </c:numCache>
            </c:numRef>
          </c:xVal>
          <c:yVal>
            <c:numRef>
              <c:f>Sheet1!$B$2:$B$31</c:f>
              <c:numCache>
                <c:formatCode>General</c:formatCode>
                <c:ptCount val="30"/>
                <c:pt idx="0">
                  <c:v>4</c:v>
                </c:pt>
                <c:pt idx="1">
                  <c:v>8</c:v>
                </c:pt>
                <c:pt idx="2">
                  <c:v>12</c:v>
                </c:pt>
                <c:pt idx="3">
                  <c:v>16</c:v>
                </c:pt>
                <c:pt idx="4">
                  <c:v>20</c:v>
                </c:pt>
                <c:pt idx="5">
                  <c:v>24</c:v>
                </c:pt>
                <c:pt idx="6">
                  <c:v>28</c:v>
                </c:pt>
                <c:pt idx="7">
                  <c:v>32</c:v>
                </c:pt>
                <c:pt idx="8">
                  <c:v>36</c:v>
                </c:pt>
                <c:pt idx="9">
                  <c:v>40</c:v>
                </c:pt>
                <c:pt idx="10">
                  <c:v>44</c:v>
                </c:pt>
                <c:pt idx="11">
                  <c:v>48</c:v>
                </c:pt>
                <c:pt idx="12">
                  <c:v>52</c:v>
                </c:pt>
                <c:pt idx="13">
                  <c:v>56</c:v>
                </c:pt>
                <c:pt idx="14">
                  <c:v>60</c:v>
                </c:pt>
                <c:pt idx="15">
                  <c:v>64</c:v>
                </c:pt>
                <c:pt idx="16">
                  <c:v>68</c:v>
                </c:pt>
                <c:pt idx="17">
                  <c:v>72</c:v>
                </c:pt>
                <c:pt idx="18">
                  <c:v>76</c:v>
                </c:pt>
                <c:pt idx="19">
                  <c:v>80</c:v>
                </c:pt>
                <c:pt idx="20">
                  <c:v>84</c:v>
                </c:pt>
                <c:pt idx="21">
                  <c:v>88</c:v>
                </c:pt>
                <c:pt idx="22">
                  <c:v>92</c:v>
                </c:pt>
                <c:pt idx="23">
                  <c:v>96</c:v>
                </c:pt>
                <c:pt idx="24">
                  <c:v>100</c:v>
                </c:pt>
                <c:pt idx="25">
                  <c:v>104</c:v>
                </c:pt>
                <c:pt idx="26">
                  <c:v>108</c:v>
                </c:pt>
                <c:pt idx="27">
                  <c:v>112</c:v>
                </c:pt>
                <c:pt idx="28">
                  <c:v>116</c:v>
                </c:pt>
                <c:pt idx="29">
                  <c:v>120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0261728"/>
        <c:axId val="280259376"/>
      </c:scatterChart>
      <c:valAx>
        <c:axId val="28026172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Monkeys in Barrel (#)</a:t>
                </a:r>
              </a:p>
            </c:rich>
          </c:tx>
          <c:layout>
            <c:manualLayout>
              <c:xMode val="edge"/>
              <c:yMode val="edge"/>
              <c:x val="0.4292689743219234"/>
              <c:y val="0.9219721769645319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280259376"/>
        <c:crosses val="autoZero"/>
        <c:crossBetween val="midCat"/>
      </c:valAx>
      <c:valAx>
        <c:axId val="280259376"/>
        <c:scaling>
          <c:orientation val="minMax"/>
        </c:scaling>
        <c:delete val="1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Fun (J)</a:t>
                </a:r>
              </a:p>
            </c:rich>
          </c:tx>
          <c:layout>
            <c:manualLayout>
              <c:xMode val="edge"/>
              <c:yMode val="edge"/>
              <c:x val="2.6016301474055981E-2"/>
              <c:y val="0.4579060032585539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280261728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000"/>
              <a:t>Graph of Monkeys in a barrel vs Fun</a:t>
            </a:r>
          </a:p>
        </c:rich>
      </c:tx>
      <c:layout>
        <c:manualLayout>
          <c:xMode val="edge"/>
          <c:yMode val="edge"/>
          <c:x val="0.13579897187407786"/>
          <c:y val="1.759968122796531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707335663325177"/>
          <c:y val="0.15195087103647084"/>
          <c:w val="0.8455297979068187"/>
          <c:h val="0.70636621130467481"/>
        </c:manualLayout>
      </c:layout>
      <c:scatterChart>
        <c:scatterStyle val="lineMarker"/>
        <c:varyColors val="0"/>
        <c:ser>
          <c:idx val="0"/>
          <c:order val="0"/>
          <c:spPr>
            <a:ln w="25400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Sheet1!$A$2:$A$31</c:f>
              <c:numCache>
                <c:formatCode>General</c:formatCode>
                <c:ptCount val="30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  <c:pt idx="11">
                  <c:v>24</c:v>
                </c:pt>
                <c:pt idx="12">
                  <c:v>26</c:v>
                </c:pt>
                <c:pt idx="13">
                  <c:v>28</c:v>
                </c:pt>
                <c:pt idx="14">
                  <c:v>30</c:v>
                </c:pt>
                <c:pt idx="15">
                  <c:v>32</c:v>
                </c:pt>
                <c:pt idx="16">
                  <c:v>34</c:v>
                </c:pt>
                <c:pt idx="17">
                  <c:v>36</c:v>
                </c:pt>
                <c:pt idx="18">
                  <c:v>38</c:v>
                </c:pt>
                <c:pt idx="19">
                  <c:v>40</c:v>
                </c:pt>
                <c:pt idx="20">
                  <c:v>42</c:v>
                </c:pt>
                <c:pt idx="21">
                  <c:v>44</c:v>
                </c:pt>
                <c:pt idx="22">
                  <c:v>46</c:v>
                </c:pt>
                <c:pt idx="23">
                  <c:v>48</c:v>
                </c:pt>
                <c:pt idx="24">
                  <c:v>50</c:v>
                </c:pt>
                <c:pt idx="25">
                  <c:v>52</c:v>
                </c:pt>
                <c:pt idx="26">
                  <c:v>54</c:v>
                </c:pt>
                <c:pt idx="27">
                  <c:v>56</c:v>
                </c:pt>
                <c:pt idx="28">
                  <c:v>58</c:v>
                </c:pt>
                <c:pt idx="29">
                  <c:v>60</c:v>
                </c:pt>
              </c:numCache>
            </c:numRef>
          </c:xVal>
          <c:yVal>
            <c:numRef>
              <c:f>Sheet1!$B$2:$B$31</c:f>
              <c:numCache>
                <c:formatCode>General</c:formatCode>
                <c:ptCount val="30"/>
                <c:pt idx="0">
                  <c:v>4</c:v>
                </c:pt>
                <c:pt idx="1">
                  <c:v>8</c:v>
                </c:pt>
                <c:pt idx="2">
                  <c:v>12</c:v>
                </c:pt>
                <c:pt idx="3">
                  <c:v>16</c:v>
                </c:pt>
                <c:pt idx="4">
                  <c:v>20</c:v>
                </c:pt>
                <c:pt idx="5">
                  <c:v>24</c:v>
                </c:pt>
                <c:pt idx="6">
                  <c:v>28</c:v>
                </c:pt>
                <c:pt idx="7">
                  <c:v>32</c:v>
                </c:pt>
                <c:pt idx="8">
                  <c:v>36</c:v>
                </c:pt>
                <c:pt idx="9">
                  <c:v>40</c:v>
                </c:pt>
                <c:pt idx="10">
                  <c:v>44</c:v>
                </c:pt>
                <c:pt idx="11">
                  <c:v>48</c:v>
                </c:pt>
                <c:pt idx="12">
                  <c:v>52</c:v>
                </c:pt>
                <c:pt idx="13">
                  <c:v>56</c:v>
                </c:pt>
                <c:pt idx="14">
                  <c:v>60</c:v>
                </c:pt>
                <c:pt idx="15">
                  <c:v>64</c:v>
                </c:pt>
                <c:pt idx="16">
                  <c:v>68</c:v>
                </c:pt>
                <c:pt idx="17">
                  <c:v>72</c:v>
                </c:pt>
                <c:pt idx="18">
                  <c:v>76</c:v>
                </c:pt>
                <c:pt idx="19">
                  <c:v>80</c:v>
                </c:pt>
                <c:pt idx="20">
                  <c:v>84</c:v>
                </c:pt>
                <c:pt idx="21">
                  <c:v>88</c:v>
                </c:pt>
                <c:pt idx="22">
                  <c:v>92</c:v>
                </c:pt>
                <c:pt idx="23">
                  <c:v>96</c:v>
                </c:pt>
                <c:pt idx="24">
                  <c:v>100</c:v>
                </c:pt>
                <c:pt idx="25">
                  <c:v>104</c:v>
                </c:pt>
                <c:pt idx="26">
                  <c:v>108</c:v>
                </c:pt>
                <c:pt idx="27">
                  <c:v>112</c:v>
                </c:pt>
                <c:pt idx="28">
                  <c:v>116</c:v>
                </c:pt>
                <c:pt idx="29">
                  <c:v>120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0259768"/>
        <c:axId val="280260160"/>
      </c:scatterChart>
      <c:valAx>
        <c:axId val="28025976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Monkeys in Barrel (#)</a:t>
                </a:r>
              </a:p>
            </c:rich>
          </c:tx>
          <c:layout>
            <c:manualLayout>
              <c:xMode val="edge"/>
              <c:yMode val="edge"/>
              <c:x val="0.4292689743219234"/>
              <c:y val="0.9219721769645319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280260160"/>
        <c:crosses val="autoZero"/>
        <c:crossBetween val="midCat"/>
      </c:valAx>
      <c:valAx>
        <c:axId val="280260160"/>
        <c:scaling>
          <c:orientation val="minMax"/>
        </c:scaling>
        <c:delete val="1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Fun (J)</a:t>
                </a:r>
              </a:p>
            </c:rich>
          </c:tx>
          <c:layout>
            <c:manualLayout>
              <c:xMode val="edge"/>
              <c:yMode val="edge"/>
              <c:x val="2.6016301474055981E-2"/>
              <c:y val="0.4579060032585539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280259768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000"/>
              <a:t>Graph of Monkeys in a barrel vs Fun</a:t>
            </a:r>
          </a:p>
        </c:rich>
      </c:tx>
      <c:layout>
        <c:manualLayout>
          <c:xMode val="edge"/>
          <c:yMode val="edge"/>
          <c:x val="0.13579897187407786"/>
          <c:y val="1.759968122796531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707335663325177"/>
          <c:y val="0.15195087103647084"/>
          <c:w val="0.8455297979068187"/>
          <c:h val="0.70636621130467481"/>
        </c:manualLayout>
      </c:layout>
      <c:scatterChart>
        <c:scatterStyle val="lineMarker"/>
        <c:varyColors val="0"/>
        <c:ser>
          <c:idx val="0"/>
          <c:order val="0"/>
          <c:spPr>
            <a:ln w="25400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Sheet1!$A$2:$A$31</c:f>
              <c:numCache>
                <c:formatCode>General</c:formatCode>
                <c:ptCount val="30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  <c:pt idx="11">
                  <c:v>24</c:v>
                </c:pt>
                <c:pt idx="12">
                  <c:v>26</c:v>
                </c:pt>
                <c:pt idx="13">
                  <c:v>28</c:v>
                </c:pt>
                <c:pt idx="14">
                  <c:v>30</c:v>
                </c:pt>
                <c:pt idx="15">
                  <c:v>32</c:v>
                </c:pt>
                <c:pt idx="16">
                  <c:v>34</c:v>
                </c:pt>
                <c:pt idx="17">
                  <c:v>36</c:v>
                </c:pt>
                <c:pt idx="18">
                  <c:v>38</c:v>
                </c:pt>
                <c:pt idx="19">
                  <c:v>40</c:v>
                </c:pt>
                <c:pt idx="20">
                  <c:v>42</c:v>
                </c:pt>
                <c:pt idx="21">
                  <c:v>44</c:v>
                </c:pt>
                <c:pt idx="22">
                  <c:v>46</c:v>
                </c:pt>
                <c:pt idx="23">
                  <c:v>48</c:v>
                </c:pt>
                <c:pt idx="24">
                  <c:v>50</c:v>
                </c:pt>
                <c:pt idx="25">
                  <c:v>52</c:v>
                </c:pt>
                <c:pt idx="26">
                  <c:v>54</c:v>
                </c:pt>
                <c:pt idx="27">
                  <c:v>56</c:v>
                </c:pt>
                <c:pt idx="28">
                  <c:v>58</c:v>
                </c:pt>
                <c:pt idx="29">
                  <c:v>60</c:v>
                </c:pt>
              </c:numCache>
            </c:numRef>
          </c:xVal>
          <c:yVal>
            <c:numRef>
              <c:f>Sheet1!$B$2:$B$31</c:f>
              <c:numCache>
                <c:formatCode>General</c:formatCode>
                <c:ptCount val="30"/>
                <c:pt idx="0">
                  <c:v>4</c:v>
                </c:pt>
                <c:pt idx="1">
                  <c:v>8</c:v>
                </c:pt>
                <c:pt idx="2">
                  <c:v>12</c:v>
                </c:pt>
                <c:pt idx="3">
                  <c:v>16</c:v>
                </c:pt>
                <c:pt idx="4">
                  <c:v>20</c:v>
                </c:pt>
                <c:pt idx="5">
                  <c:v>24</c:v>
                </c:pt>
                <c:pt idx="6">
                  <c:v>28</c:v>
                </c:pt>
                <c:pt idx="7">
                  <c:v>32</c:v>
                </c:pt>
                <c:pt idx="8">
                  <c:v>36</c:v>
                </c:pt>
                <c:pt idx="9">
                  <c:v>40</c:v>
                </c:pt>
                <c:pt idx="10">
                  <c:v>44</c:v>
                </c:pt>
                <c:pt idx="11">
                  <c:v>48</c:v>
                </c:pt>
                <c:pt idx="12">
                  <c:v>52</c:v>
                </c:pt>
                <c:pt idx="13">
                  <c:v>56</c:v>
                </c:pt>
                <c:pt idx="14">
                  <c:v>60</c:v>
                </c:pt>
                <c:pt idx="15">
                  <c:v>64</c:v>
                </c:pt>
                <c:pt idx="16">
                  <c:v>68</c:v>
                </c:pt>
                <c:pt idx="17">
                  <c:v>72</c:v>
                </c:pt>
                <c:pt idx="18">
                  <c:v>76</c:v>
                </c:pt>
                <c:pt idx="19">
                  <c:v>80</c:v>
                </c:pt>
                <c:pt idx="20">
                  <c:v>84</c:v>
                </c:pt>
                <c:pt idx="21">
                  <c:v>88</c:v>
                </c:pt>
                <c:pt idx="22">
                  <c:v>92</c:v>
                </c:pt>
                <c:pt idx="23">
                  <c:v>96</c:v>
                </c:pt>
                <c:pt idx="24">
                  <c:v>100</c:v>
                </c:pt>
                <c:pt idx="25">
                  <c:v>104</c:v>
                </c:pt>
                <c:pt idx="26">
                  <c:v>108</c:v>
                </c:pt>
                <c:pt idx="27">
                  <c:v>112</c:v>
                </c:pt>
                <c:pt idx="28">
                  <c:v>116</c:v>
                </c:pt>
                <c:pt idx="29">
                  <c:v>120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0257808"/>
        <c:axId val="280258592"/>
      </c:scatterChart>
      <c:valAx>
        <c:axId val="28025780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Monkeys in Barrel (#)</a:t>
                </a:r>
              </a:p>
            </c:rich>
          </c:tx>
          <c:layout>
            <c:manualLayout>
              <c:xMode val="edge"/>
              <c:yMode val="edge"/>
              <c:x val="0.4292689743219234"/>
              <c:y val="0.9219721769645319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280258592"/>
        <c:crosses val="autoZero"/>
        <c:crossBetween val="midCat"/>
      </c:valAx>
      <c:valAx>
        <c:axId val="280258592"/>
        <c:scaling>
          <c:orientation val="minMax"/>
        </c:scaling>
        <c:delete val="1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Fun (J)</a:t>
                </a:r>
              </a:p>
            </c:rich>
          </c:tx>
          <c:layout>
            <c:manualLayout>
              <c:xMode val="edge"/>
              <c:yMode val="edge"/>
              <c:x val="2.6016301474055981E-2"/>
              <c:y val="0.4579060032585539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280257808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000"/>
              <a:t>Graph of Monkeys in a barrel vs noise</a:t>
            </a:r>
          </a:p>
        </c:rich>
      </c:tx>
      <c:layout>
        <c:manualLayout>
          <c:xMode val="edge"/>
          <c:yMode val="edge"/>
          <c:x val="0.27317116547758746"/>
          <c:y val="3.080085223712245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707335663325177"/>
          <c:y val="0.15195087103647092"/>
          <c:w val="0.8455297979068187"/>
          <c:h val="0.70636621130467481"/>
        </c:manualLayout>
      </c:layout>
      <c:scatterChart>
        <c:scatterStyle val="lineMarker"/>
        <c:varyColors val="0"/>
        <c:ser>
          <c:idx val="0"/>
          <c:order val="0"/>
          <c:marker>
            <c:symbol val="none"/>
          </c:marker>
          <c:xVal>
            <c:numRef>
              <c:f>Sheet1!$A$2:$A$31</c:f>
              <c:numCache>
                <c:formatCode>General</c:formatCode>
                <c:ptCount val="30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  <c:pt idx="11">
                  <c:v>24</c:v>
                </c:pt>
                <c:pt idx="12">
                  <c:v>26</c:v>
                </c:pt>
                <c:pt idx="13">
                  <c:v>28</c:v>
                </c:pt>
                <c:pt idx="14">
                  <c:v>30</c:v>
                </c:pt>
                <c:pt idx="15">
                  <c:v>32</c:v>
                </c:pt>
                <c:pt idx="16">
                  <c:v>34</c:v>
                </c:pt>
                <c:pt idx="17">
                  <c:v>36</c:v>
                </c:pt>
                <c:pt idx="18">
                  <c:v>38</c:v>
                </c:pt>
                <c:pt idx="19">
                  <c:v>40</c:v>
                </c:pt>
                <c:pt idx="20">
                  <c:v>42</c:v>
                </c:pt>
                <c:pt idx="21">
                  <c:v>44</c:v>
                </c:pt>
                <c:pt idx="22">
                  <c:v>46</c:v>
                </c:pt>
                <c:pt idx="23">
                  <c:v>48</c:v>
                </c:pt>
                <c:pt idx="24">
                  <c:v>50</c:v>
                </c:pt>
                <c:pt idx="25">
                  <c:v>52</c:v>
                </c:pt>
                <c:pt idx="26">
                  <c:v>54</c:v>
                </c:pt>
                <c:pt idx="27">
                  <c:v>56</c:v>
                </c:pt>
                <c:pt idx="28">
                  <c:v>58</c:v>
                </c:pt>
                <c:pt idx="29">
                  <c:v>60</c:v>
                </c:pt>
              </c:numCache>
            </c:numRef>
          </c:xVal>
          <c:yVal>
            <c:numRef>
              <c:f>Sheet1!$F$2:$F$31</c:f>
              <c:numCache>
                <c:formatCode>General</c:formatCode>
                <c:ptCount val="30"/>
                <c:pt idx="0">
                  <c:v>77</c:v>
                </c:pt>
                <c:pt idx="1">
                  <c:v>83</c:v>
                </c:pt>
                <c:pt idx="2">
                  <c:v>89</c:v>
                </c:pt>
                <c:pt idx="3">
                  <c:v>95</c:v>
                </c:pt>
                <c:pt idx="4">
                  <c:v>101</c:v>
                </c:pt>
                <c:pt idx="5">
                  <c:v>107</c:v>
                </c:pt>
                <c:pt idx="6">
                  <c:v>113</c:v>
                </c:pt>
                <c:pt idx="7">
                  <c:v>119</c:v>
                </c:pt>
                <c:pt idx="8">
                  <c:v>125</c:v>
                </c:pt>
                <c:pt idx="9">
                  <c:v>131</c:v>
                </c:pt>
                <c:pt idx="10">
                  <c:v>137</c:v>
                </c:pt>
                <c:pt idx="11">
                  <c:v>143</c:v>
                </c:pt>
                <c:pt idx="12">
                  <c:v>149</c:v>
                </c:pt>
                <c:pt idx="13">
                  <c:v>155</c:v>
                </c:pt>
                <c:pt idx="14">
                  <c:v>161</c:v>
                </c:pt>
                <c:pt idx="15">
                  <c:v>167</c:v>
                </c:pt>
                <c:pt idx="16">
                  <c:v>173</c:v>
                </c:pt>
                <c:pt idx="17">
                  <c:v>179</c:v>
                </c:pt>
                <c:pt idx="18">
                  <c:v>185</c:v>
                </c:pt>
                <c:pt idx="19">
                  <c:v>191</c:v>
                </c:pt>
                <c:pt idx="20">
                  <c:v>197</c:v>
                </c:pt>
                <c:pt idx="21">
                  <c:v>203</c:v>
                </c:pt>
                <c:pt idx="22">
                  <c:v>209</c:v>
                </c:pt>
                <c:pt idx="23">
                  <c:v>215</c:v>
                </c:pt>
                <c:pt idx="24">
                  <c:v>221</c:v>
                </c:pt>
                <c:pt idx="25">
                  <c:v>227</c:v>
                </c:pt>
                <c:pt idx="26">
                  <c:v>233</c:v>
                </c:pt>
                <c:pt idx="27">
                  <c:v>239</c:v>
                </c:pt>
                <c:pt idx="28">
                  <c:v>245</c:v>
                </c:pt>
                <c:pt idx="29">
                  <c:v>251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0262120"/>
        <c:axId val="280261336"/>
      </c:scatterChart>
      <c:valAx>
        <c:axId val="280262120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Monkeys in Barrel (#)</a:t>
                </a:r>
              </a:p>
            </c:rich>
          </c:tx>
          <c:layout>
            <c:manualLayout>
              <c:xMode val="edge"/>
              <c:yMode val="edge"/>
              <c:x val="0.42926897432192351"/>
              <c:y val="0.9219721769645319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280261336"/>
        <c:crosses val="autoZero"/>
        <c:crossBetween val="midCat"/>
      </c:valAx>
      <c:valAx>
        <c:axId val="280261336"/>
        <c:scaling>
          <c:orientation val="minMax"/>
        </c:scaling>
        <c:delete val="1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Noise (kPa)</a:t>
                </a:r>
              </a:p>
            </c:rich>
          </c:tx>
          <c:layout>
            <c:manualLayout>
              <c:xMode val="edge"/>
              <c:yMode val="edge"/>
              <c:x val="2.6016301474055998E-2"/>
              <c:y val="0.45790600325855407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280262120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000"/>
              <a:t>Graph of Monkeys in a barrel vs Fun</a:t>
            </a:r>
          </a:p>
        </c:rich>
      </c:tx>
      <c:layout>
        <c:manualLayout>
          <c:xMode val="edge"/>
          <c:yMode val="edge"/>
          <c:x val="0.13579897187407786"/>
          <c:y val="1.759968122796531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707335663325177"/>
          <c:y val="0.15195087103647084"/>
          <c:w val="0.8455297979068187"/>
          <c:h val="0.70636621130467481"/>
        </c:manualLayout>
      </c:layout>
      <c:scatterChart>
        <c:scatterStyle val="lineMarker"/>
        <c:varyColors val="0"/>
        <c:ser>
          <c:idx val="0"/>
          <c:order val="0"/>
          <c:spPr>
            <a:ln w="25400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Sheet1!$A$2:$A$31</c:f>
              <c:numCache>
                <c:formatCode>General</c:formatCode>
                <c:ptCount val="30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  <c:pt idx="11">
                  <c:v>24</c:v>
                </c:pt>
                <c:pt idx="12">
                  <c:v>26</c:v>
                </c:pt>
                <c:pt idx="13">
                  <c:v>28</c:v>
                </c:pt>
                <c:pt idx="14">
                  <c:v>30</c:v>
                </c:pt>
                <c:pt idx="15">
                  <c:v>32</c:v>
                </c:pt>
                <c:pt idx="16">
                  <c:v>34</c:v>
                </c:pt>
                <c:pt idx="17">
                  <c:v>36</c:v>
                </c:pt>
                <c:pt idx="18">
                  <c:v>38</c:v>
                </c:pt>
                <c:pt idx="19">
                  <c:v>40</c:v>
                </c:pt>
                <c:pt idx="20">
                  <c:v>42</c:v>
                </c:pt>
                <c:pt idx="21">
                  <c:v>44</c:v>
                </c:pt>
                <c:pt idx="22">
                  <c:v>46</c:v>
                </c:pt>
                <c:pt idx="23">
                  <c:v>48</c:v>
                </c:pt>
                <c:pt idx="24">
                  <c:v>50</c:v>
                </c:pt>
                <c:pt idx="25">
                  <c:v>52</c:v>
                </c:pt>
                <c:pt idx="26">
                  <c:v>54</c:v>
                </c:pt>
                <c:pt idx="27">
                  <c:v>56</c:v>
                </c:pt>
                <c:pt idx="28">
                  <c:v>58</c:v>
                </c:pt>
                <c:pt idx="29">
                  <c:v>60</c:v>
                </c:pt>
              </c:numCache>
            </c:numRef>
          </c:xVal>
          <c:yVal>
            <c:numRef>
              <c:f>Sheet1!$B$2:$B$31</c:f>
              <c:numCache>
                <c:formatCode>General</c:formatCode>
                <c:ptCount val="30"/>
                <c:pt idx="0">
                  <c:v>4</c:v>
                </c:pt>
                <c:pt idx="1">
                  <c:v>8</c:v>
                </c:pt>
                <c:pt idx="2">
                  <c:v>12</c:v>
                </c:pt>
                <c:pt idx="3">
                  <c:v>16</c:v>
                </c:pt>
                <c:pt idx="4">
                  <c:v>20</c:v>
                </c:pt>
                <c:pt idx="5">
                  <c:v>24</c:v>
                </c:pt>
                <c:pt idx="6">
                  <c:v>28</c:v>
                </c:pt>
                <c:pt idx="7">
                  <c:v>32</c:v>
                </c:pt>
                <c:pt idx="8">
                  <c:v>36</c:v>
                </c:pt>
                <c:pt idx="9">
                  <c:v>40</c:v>
                </c:pt>
                <c:pt idx="10">
                  <c:v>44</c:v>
                </c:pt>
                <c:pt idx="11">
                  <c:v>48</c:v>
                </c:pt>
                <c:pt idx="12">
                  <c:v>52</c:v>
                </c:pt>
                <c:pt idx="13">
                  <c:v>56</c:v>
                </c:pt>
                <c:pt idx="14">
                  <c:v>60</c:v>
                </c:pt>
                <c:pt idx="15">
                  <c:v>64</c:v>
                </c:pt>
                <c:pt idx="16">
                  <c:v>68</c:v>
                </c:pt>
                <c:pt idx="17">
                  <c:v>72</c:v>
                </c:pt>
                <c:pt idx="18">
                  <c:v>76</c:v>
                </c:pt>
                <c:pt idx="19">
                  <c:v>80</c:v>
                </c:pt>
                <c:pt idx="20">
                  <c:v>84</c:v>
                </c:pt>
                <c:pt idx="21">
                  <c:v>88</c:v>
                </c:pt>
                <c:pt idx="22">
                  <c:v>92</c:v>
                </c:pt>
                <c:pt idx="23">
                  <c:v>96</c:v>
                </c:pt>
                <c:pt idx="24">
                  <c:v>100</c:v>
                </c:pt>
                <c:pt idx="25">
                  <c:v>104</c:v>
                </c:pt>
                <c:pt idx="26">
                  <c:v>108</c:v>
                </c:pt>
                <c:pt idx="27">
                  <c:v>112</c:v>
                </c:pt>
                <c:pt idx="28">
                  <c:v>116</c:v>
                </c:pt>
                <c:pt idx="29">
                  <c:v>120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0262904"/>
        <c:axId val="280263296"/>
      </c:scatterChart>
      <c:valAx>
        <c:axId val="280262904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Monkeys in Barrel (#)</a:t>
                </a:r>
              </a:p>
            </c:rich>
          </c:tx>
          <c:layout>
            <c:manualLayout>
              <c:xMode val="edge"/>
              <c:yMode val="edge"/>
              <c:x val="0.4292689743219234"/>
              <c:y val="0.9219721769645319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280263296"/>
        <c:crosses val="autoZero"/>
        <c:crossBetween val="midCat"/>
      </c:valAx>
      <c:valAx>
        <c:axId val="280263296"/>
        <c:scaling>
          <c:orientation val="minMax"/>
        </c:scaling>
        <c:delete val="1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Fun (J)</a:t>
                </a:r>
              </a:p>
            </c:rich>
          </c:tx>
          <c:layout>
            <c:manualLayout>
              <c:xMode val="edge"/>
              <c:yMode val="edge"/>
              <c:x val="2.6016301474055981E-2"/>
              <c:y val="0.4579060032585539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280262904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dirty="0"/>
              <a:t>Graph of Cigarettes </a:t>
            </a:r>
            <a:r>
              <a:rPr lang="en-US" dirty="0" smtClean="0"/>
              <a:t>Smoked </a:t>
            </a:r>
            <a:r>
              <a:rPr lang="en-US" dirty="0"/>
              <a:t>vs. Attractiveness of  </a:t>
            </a:r>
            <a:r>
              <a:rPr lang="en-US" dirty="0" smtClean="0"/>
              <a:t>Mate</a:t>
            </a:r>
            <a:endParaRPr lang="en-US" dirty="0"/>
          </a:p>
        </c:rich>
      </c:tx>
      <c:layout>
        <c:manualLayout>
          <c:xMode val="edge"/>
          <c:yMode val="edge"/>
          <c:x val="0.1972359769461807"/>
          <c:y val="2.773162528995802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165066186707036"/>
          <c:y val="0.17676811268967191"/>
          <c:w val="0.8511340310446236"/>
          <c:h val="0.64899149944636736"/>
        </c:manualLayout>
      </c:layout>
      <c:scatterChart>
        <c:scatterStyle val="smoothMarker"/>
        <c:varyColors val="0"/>
        <c:ser>
          <c:idx val="0"/>
          <c:order val="0"/>
          <c:spPr>
            <a:ln w="25400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Sheet1!$A$2:$A$31</c:f>
              <c:numCache>
                <c:formatCode>General</c:formatCode>
                <c:ptCount val="30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  <c:pt idx="11">
                  <c:v>24</c:v>
                </c:pt>
                <c:pt idx="12">
                  <c:v>26</c:v>
                </c:pt>
                <c:pt idx="13">
                  <c:v>28</c:v>
                </c:pt>
                <c:pt idx="14">
                  <c:v>30</c:v>
                </c:pt>
                <c:pt idx="15">
                  <c:v>32</c:v>
                </c:pt>
                <c:pt idx="16">
                  <c:v>34</c:v>
                </c:pt>
                <c:pt idx="17">
                  <c:v>36</c:v>
                </c:pt>
                <c:pt idx="18">
                  <c:v>38</c:v>
                </c:pt>
                <c:pt idx="19">
                  <c:v>40</c:v>
                </c:pt>
                <c:pt idx="20">
                  <c:v>42</c:v>
                </c:pt>
                <c:pt idx="21">
                  <c:v>44</c:v>
                </c:pt>
                <c:pt idx="22">
                  <c:v>46</c:v>
                </c:pt>
                <c:pt idx="23">
                  <c:v>48</c:v>
                </c:pt>
                <c:pt idx="24">
                  <c:v>50</c:v>
                </c:pt>
                <c:pt idx="25">
                  <c:v>52</c:v>
                </c:pt>
                <c:pt idx="26">
                  <c:v>54</c:v>
                </c:pt>
                <c:pt idx="27">
                  <c:v>56</c:v>
                </c:pt>
                <c:pt idx="28">
                  <c:v>58</c:v>
                </c:pt>
                <c:pt idx="29">
                  <c:v>60</c:v>
                </c:pt>
              </c:numCache>
            </c:numRef>
          </c:xVal>
          <c:yVal>
            <c:numRef>
              <c:f>Sheet1!$D$2:$D$31</c:f>
              <c:numCache>
                <c:formatCode>General</c:formatCode>
                <c:ptCount val="30"/>
                <c:pt idx="0">
                  <c:v>0.5</c:v>
                </c:pt>
                <c:pt idx="1">
                  <c:v>0.25</c:v>
                </c:pt>
                <c:pt idx="2">
                  <c:v>0.16666666666666666</c:v>
                </c:pt>
                <c:pt idx="3">
                  <c:v>0.125</c:v>
                </c:pt>
                <c:pt idx="4">
                  <c:v>0.1</c:v>
                </c:pt>
                <c:pt idx="5">
                  <c:v>8.3333333333333343E-2</c:v>
                </c:pt>
                <c:pt idx="6">
                  <c:v>7.1428571428571425E-2</c:v>
                </c:pt>
                <c:pt idx="7">
                  <c:v>6.25E-2</c:v>
                </c:pt>
                <c:pt idx="8">
                  <c:v>5.5555555555555539E-2</c:v>
                </c:pt>
                <c:pt idx="9">
                  <c:v>0.05</c:v>
                </c:pt>
                <c:pt idx="10">
                  <c:v>4.5454545454545463E-2</c:v>
                </c:pt>
                <c:pt idx="11">
                  <c:v>4.1666666666666664E-2</c:v>
                </c:pt>
                <c:pt idx="12">
                  <c:v>3.8461538461538464E-2</c:v>
                </c:pt>
                <c:pt idx="13">
                  <c:v>3.5714285714285712E-2</c:v>
                </c:pt>
                <c:pt idx="14">
                  <c:v>3.333333333333334E-2</c:v>
                </c:pt>
                <c:pt idx="15">
                  <c:v>3.125E-2</c:v>
                </c:pt>
                <c:pt idx="16">
                  <c:v>2.9411764705882353E-2</c:v>
                </c:pt>
                <c:pt idx="17">
                  <c:v>2.777777777777779E-2</c:v>
                </c:pt>
                <c:pt idx="18">
                  <c:v>2.6315789473684213E-2</c:v>
                </c:pt>
                <c:pt idx="19">
                  <c:v>2.5000000000000001E-2</c:v>
                </c:pt>
                <c:pt idx="20">
                  <c:v>2.3809523809523812E-2</c:v>
                </c:pt>
                <c:pt idx="21">
                  <c:v>2.2727272727272742E-2</c:v>
                </c:pt>
                <c:pt idx="22">
                  <c:v>2.1739130434782612E-2</c:v>
                </c:pt>
                <c:pt idx="23">
                  <c:v>2.0833333333333336E-2</c:v>
                </c:pt>
                <c:pt idx="24">
                  <c:v>2.0000000000000004E-2</c:v>
                </c:pt>
                <c:pt idx="25">
                  <c:v>1.9230769230769239E-2</c:v>
                </c:pt>
                <c:pt idx="26">
                  <c:v>1.8518518518518521E-2</c:v>
                </c:pt>
                <c:pt idx="27">
                  <c:v>1.7857142857142856E-2</c:v>
                </c:pt>
                <c:pt idx="28">
                  <c:v>1.7241379310344827E-2</c:v>
                </c:pt>
                <c:pt idx="29">
                  <c:v>1.666666666666667E-2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0256240"/>
        <c:axId val="243292760"/>
      </c:scatterChart>
      <c:valAx>
        <c:axId val="280256240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Cigarettes (#)</a:t>
                </a:r>
              </a:p>
            </c:rich>
          </c:tx>
          <c:layout>
            <c:manualLayout>
              <c:xMode val="edge"/>
              <c:yMode val="edge"/>
              <c:x val="0.38896333610472605"/>
              <c:y val="0.8556745053332980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243292760"/>
        <c:crosses val="autoZero"/>
        <c:crossBetween val="midCat"/>
      </c:valAx>
      <c:valAx>
        <c:axId val="243292760"/>
        <c:scaling>
          <c:orientation val="minMax"/>
        </c:scaling>
        <c:delete val="1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Attractiveness (̊c)</a:t>
                </a:r>
              </a:p>
            </c:rich>
          </c:tx>
          <c:layout>
            <c:manualLayout>
              <c:xMode val="edge"/>
              <c:yMode val="edge"/>
              <c:x val="2.589000854888588E-2"/>
              <c:y val="0.4090919179389551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280256240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Graph of Zombies</a:t>
            </a:r>
            <a:r>
              <a:rPr lang="en-US" baseline="0"/>
              <a:t> vs. Panic</a:t>
            </a:r>
            <a:endParaRPr lang="en-US"/>
          </a:p>
        </c:rich>
      </c:tx>
      <c:layout>
        <c:manualLayout>
          <c:xMode val="edge"/>
          <c:yMode val="edge"/>
          <c:x val="0.34840928013976186"/>
          <c:y val="3.1707317073170788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3232852466846712"/>
          <c:y val="0.17073170731707321"/>
          <c:w val="0.82914708494799017"/>
          <c:h val="0.66097560975609815"/>
        </c:manualLayout>
      </c:layout>
      <c:scatterChart>
        <c:scatterStyle val="smoothMarker"/>
        <c:varyColors val="0"/>
        <c:ser>
          <c:idx val="0"/>
          <c:order val="0"/>
          <c:spPr>
            <a:ln w="25400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Sheet1!$A$2:$A$31</c:f>
              <c:numCache>
                <c:formatCode>General</c:formatCode>
                <c:ptCount val="30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  <c:pt idx="11">
                  <c:v>24</c:v>
                </c:pt>
                <c:pt idx="12">
                  <c:v>26</c:v>
                </c:pt>
                <c:pt idx="13">
                  <c:v>28</c:v>
                </c:pt>
                <c:pt idx="14">
                  <c:v>30</c:v>
                </c:pt>
                <c:pt idx="15">
                  <c:v>32</c:v>
                </c:pt>
                <c:pt idx="16">
                  <c:v>34</c:v>
                </c:pt>
                <c:pt idx="17">
                  <c:v>36</c:v>
                </c:pt>
                <c:pt idx="18">
                  <c:v>38</c:v>
                </c:pt>
                <c:pt idx="19">
                  <c:v>40</c:v>
                </c:pt>
                <c:pt idx="20">
                  <c:v>42</c:v>
                </c:pt>
                <c:pt idx="21">
                  <c:v>44</c:v>
                </c:pt>
                <c:pt idx="22">
                  <c:v>46</c:v>
                </c:pt>
                <c:pt idx="23">
                  <c:v>48</c:v>
                </c:pt>
                <c:pt idx="24">
                  <c:v>50</c:v>
                </c:pt>
                <c:pt idx="25">
                  <c:v>52</c:v>
                </c:pt>
                <c:pt idx="26">
                  <c:v>54</c:v>
                </c:pt>
                <c:pt idx="27">
                  <c:v>56</c:v>
                </c:pt>
                <c:pt idx="28">
                  <c:v>58</c:v>
                </c:pt>
                <c:pt idx="29">
                  <c:v>60</c:v>
                </c:pt>
              </c:numCache>
            </c:numRef>
          </c:xVal>
          <c:yVal>
            <c:numRef>
              <c:f>Sheet1!$C$2:$C$31</c:f>
              <c:numCache>
                <c:formatCode>General</c:formatCode>
                <c:ptCount val="30"/>
                <c:pt idx="0">
                  <c:v>4</c:v>
                </c:pt>
                <c:pt idx="1">
                  <c:v>16</c:v>
                </c:pt>
                <c:pt idx="2">
                  <c:v>36</c:v>
                </c:pt>
                <c:pt idx="3">
                  <c:v>64</c:v>
                </c:pt>
                <c:pt idx="4">
                  <c:v>100</c:v>
                </c:pt>
                <c:pt idx="5">
                  <c:v>144</c:v>
                </c:pt>
                <c:pt idx="6">
                  <c:v>196</c:v>
                </c:pt>
                <c:pt idx="7">
                  <c:v>256</c:v>
                </c:pt>
                <c:pt idx="8">
                  <c:v>324</c:v>
                </c:pt>
                <c:pt idx="9">
                  <c:v>400</c:v>
                </c:pt>
                <c:pt idx="10">
                  <c:v>484</c:v>
                </c:pt>
                <c:pt idx="11">
                  <c:v>576</c:v>
                </c:pt>
                <c:pt idx="12">
                  <c:v>676</c:v>
                </c:pt>
                <c:pt idx="13">
                  <c:v>784</c:v>
                </c:pt>
                <c:pt idx="14">
                  <c:v>900</c:v>
                </c:pt>
                <c:pt idx="15">
                  <c:v>1024</c:v>
                </c:pt>
                <c:pt idx="16">
                  <c:v>1156</c:v>
                </c:pt>
                <c:pt idx="17">
                  <c:v>1296</c:v>
                </c:pt>
                <c:pt idx="18">
                  <c:v>1444</c:v>
                </c:pt>
                <c:pt idx="19">
                  <c:v>1600</c:v>
                </c:pt>
                <c:pt idx="20">
                  <c:v>1764</c:v>
                </c:pt>
                <c:pt idx="21">
                  <c:v>1936</c:v>
                </c:pt>
                <c:pt idx="22">
                  <c:v>2116</c:v>
                </c:pt>
                <c:pt idx="23">
                  <c:v>2304</c:v>
                </c:pt>
                <c:pt idx="24">
                  <c:v>2500</c:v>
                </c:pt>
                <c:pt idx="25">
                  <c:v>2704</c:v>
                </c:pt>
                <c:pt idx="26">
                  <c:v>2916</c:v>
                </c:pt>
                <c:pt idx="27">
                  <c:v>3136</c:v>
                </c:pt>
                <c:pt idx="28">
                  <c:v>3364</c:v>
                </c:pt>
                <c:pt idx="29">
                  <c:v>3600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0475488"/>
        <c:axId val="280475880"/>
      </c:scatterChart>
      <c:valAx>
        <c:axId val="28047548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9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Number of Zombies</a:t>
                </a:r>
              </a:p>
            </c:rich>
          </c:tx>
          <c:layout>
            <c:manualLayout>
              <c:xMode val="edge"/>
              <c:yMode val="edge"/>
              <c:x val="0.45058700171921107"/>
              <c:y val="0.90731707317073151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280475880"/>
        <c:crosses val="autoZero"/>
        <c:crossBetween val="midCat"/>
      </c:valAx>
      <c:valAx>
        <c:axId val="280475880"/>
        <c:scaling>
          <c:orientation val="minMax"/>
        </c:scaling>
        <c:delete val="1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9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Panic</a:t>
                </a:r>
              </a:p>
            </c:rich>
          </c:tx>
          <c:layout>
            <c:manualLayout>
              <c:xMode val="edge"/>
              <c:yMode val="edge"/>
              <c:x val="2.6800713856904763E-2"/>
              <c:y val="0.4609756097560975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280475488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Graph of Awesomeness vs Quantity of phyiscs homework</a:t>
            </a:r>
          </a:p>
        </c:rich>
      </c:tx>
      <c:layout>
        <c:manualLayout>
          <c:xMode val="edge"/>
          <c:yMode val="edge"/>
          <c:x val="0.17620833333333333"/>
          <c:y val="2.388805172938288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9.3851280989711322E-2"/>
          <c:y val="0.17676811268967191"/>
          <c:w val="0.8689334119219827"/>
          <c:h val="0.64899149944636714"/>
        </c:manualLayout>
      </c:layout>
      <c:scatterChart>
        <c:scatterStyle val="smoothMarker"/>
        <c:varyColors val="0"/>
        <c:ser>
          <c:idx val="0"/>
          <c:order val="0"/>
          <c:spPr>
            <a:ln w="25400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Sheet1!$A$2:$A$31</c:f>
              <c:numCache>
                <c:formatCode>General</c:formatCode>
                <c:ptCount val="30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  <c:pt idx="11">
                  <c:v>24</c:v>
                </c:pt>
                <c:pt idx="12">
                  <c:v>26</c:v>
                </c:pt>
                <c:pt idx="13">
                  <c:v>28</c:v>
                </c:pt>
                <c:pt idx="14">
                  <c:v>30</c:v>
                </c:pt>
                <c:pt idx="15">
                  <c:v>32</c:v>
                </c:pt>
                <c:pt idx="16">
                  <c:v>34</c:v>
                </c:pt>
                <c:pt idx="17">
                  <c:v>36</c:v>
                </c:pt>
                <c:pt idx="18">
                  <c:v>38</c:v>
                </c:pt>
                <c:pt idx="19">
                  <c:v>40</c:v>
                </c:pt>
                <c:pt idx="20">
                  <c:v>42</c:v>
                </c:pt>
                <c:pt idx="21">
                  <c:v>44</c:v>
                </c:pt>
                <c:pt idx="22">
                  <c:v>46</c:v>
                </c:pt>
                <c:pt idx="23">
                  <c:v>48</c:v>
                </c:pt>
                <c:pt idx="24">
                  <c:v>50</c:v>
                </c:pt>
                <c:pt idx="25">
                  <c:v>52</c:v>
                </c:pt>
                <c:pt idx="26">
                  <c:v>54</c:v>
                </c:pt>
                <c:pt idx="27">
                  <c:v>56</c:v>
                </c:pt>
                <c:pt idx="28">
                  <c:v>58</c:v>
                </c:pt>
                <c:pt idx="29">
                  <c:v>60</c:v>
                </c:pt>
              </c:numCache>
            </c:numRef>
          </c:xVal>
          <c:yVal>
            <c:numRef>
              <c:f>Sheet1!$E$2:$E$31</c:f>
              <c:numCache>
                <c:formatCode>General</c:formatCode>
                <c:ptCount val="30"/>
                <c:pt idx="0">
                  <c:v>1.4142135623730951</c:v>
                </c:pt>
                <c:pt idx="1">
                  <c:v>2</c:v>
                </c:pt>
                <c:pt idx="2">
                  <c:v>2.4494897427831783</c:v>
                </c:pt>
                <c:pt idx="3">
                  <c:v>2.8284271247461903</c:v>
                </c:pt>
                <c:pt idx="4">
                  <c:v>3.1622776601683795</c:v>
                </c:pt>
                <c:pt idx="5">
                  <c:v>3.4641016151377548</c:v>
                </c:pt>
                <c:pt idx="6">
                  <c:v>3.7416573867739413</c:v>
                </c:pt>
                <c:pt idx="7">
                  <c:v>4</c:v>
                </c:pt>
                <c:pt idx="8">
                  <c:v>4.2426406871192857</c:v>
                </c:pt>
                <c:pt idx="9">
                  <c:v>4.4721359549995796</c:v>
                </c:pt>
                <c:pt idx="10">
                  <c:v>4.6904157598234288</c:v>
                </c:pt>
                <c:pt idx="11">
                  <c:v>4.8989794855663567</c:v>
                </c:pt>
                <c:pt idx="12">
                  <c:v>5.0990195135927854</c:v>
                </c:pt>
                <c:pt idx="13">
                  <c:v>5.2915026221291814</c:v>
                </c:pt>
                <c:pt idx="14">
                  <c:v>5.4772255750516621</c:v>
                </c:pt>
                <c:pt idx="15">
                  <c:v>5.6568542494923797</c:v>
                </c:pt>
                <c:pt idx="16">
                  <c:v>5.8309518948453007</c:v>
                </c:pt>
                <c:pt idx="17">
                  <c:v>6</c:v>
                </c:pt>
                <c:pt idx="18">
                  <c:v>6.1644140029689742</c:v>
                </c:pt>
                <c:pt idx="19">
                  <c:v>6.3245553203367564</c:v>
                </c:pt>
                <c:pt idx="20">
                  <c:v>6.4807406984078613</c:v>
                </c:pt>
                <c:pt idx="21">
                  <c:v>6.6332495807108005</c:v>
                </c:pt>
                <c:pt idx="22">
                  <c:v>6.782329983125269</c:v>
                </c:pt>
                <c:pt idx="23">
                  <c:v>6.9282032302755088</c:v>
                </c:pt>
                <c:pt idx="24">
                  <c:v>7.0710678118654764</c:v>
                </c:pt>
                <c:pt idx="25">
                  <c:v>7.2111025509279774</c:v>
                </c:pt>
                <c:pt idx="26">
                  <c:v>7.3484692283495354</c:v>
                </c:pt>
                <c:pt idx="27">
                  <c:v>7.4833147735478827</c:v>
                </c:pt>
                <c:pt idx="28">
                  <c:v>7.6157731058639095</c:v>
                </c:pt>
                <c:pt idx="29">
                  <c:v>7.7459666924148358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0477840"/>
        <c:axId val="280477448"/>
      </c:scatterChart>
      <c:valAx>
        <c:axId val="280477840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Physics Homework (s)</a:t>
                </a:r>
              </a:p>
            </c:rich>
          </c:tx>
          <c:layout>
            <c:manualLayout>
              <c:xMode val="edge"/>
              <c:yMode val="edge"/>
              <c:x val="0.42880326659092238"/>
              <c:y val="0.9040426334700364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280477448"/>
        <c:crosses val="autoZero"/>
        <c:crossBetween val="midCat"/>
      </c:valAx>
      <c:valAx>
        <c:axId val="280477448"/>
        <c:scaling>
          <c:orientation val="minMax"/>
        </c:scaling>
        <c:delete val="1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Awesomeness (kg)</a:t>
                </a:r>
              </a:p>
            </c:rich>
          </c:tx>
          <c:layout>
            <c:manualLayout>
              <c:xMode val="edge"/>
              <c:yMode val="edge"/>
              <c:x val="2.589009186351706E-2"/>
              <c:y val="0.4144215463633083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280477840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6/26/2015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6/26/2015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6/26/2015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6/26/2015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6/26/2015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6/26/2015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6/26/2015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6/26/2015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6/26/2015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6/26/2015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6/26/2015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6/26/2015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IB Physics: Chapter 1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Lesson 2c: Graphical Analysis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2629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Curves: Square Root Relationship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0322" y="2336873"/>
                <a:ext cx="6082428" cy="3599316"/>
              </a:xfrm>
            </p:spPr>
            <p:txBody>
              <a:bodyPr/>
              <a:lstStyle/>
              <a:p>
                <a:r>
                  <a:rPr lang="en-US" dirty="0" smtClean="0"/>
                  <a:t>Another curve you might see is the square root curve.</a:t>
                </a:r>
              </a:p>
              <a:p>
                <a:r>
                  <a:rPr lang="en-US" dirty="0" smtClean="0"/>
                  <a:t>Here: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∝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𝑃h</m:t>
                          </m:r>
                        </m:e>
                      </m:rad>
                    </m:oMath>
                  </m:oMathPara>
                </a14:m>
                <a:endParaRPr lang="en-US" dirty="0" smtClean="0"/>
              </a:p>
              <a:p>
                <a:pPr lvl="1"/>
                <a:r>
                  <a:rPr lang="en-US" sz="1400" dirty="0" smtClean="0"/>
                  <a:t>Where “A” is awesomeness and “</a:t>
                </a:r>
                <a:r>
                  <a:rPr lang="en-US" sz="1400" dirty="0" err="1" smtClean="0"/>
                  <a:t>Ph</a:t>
                </a:r>
                <a:r>
                  <a:rPr lang="en-US" sz="1400" dirty="0" smtClean="0"/>
                  <a:t>” is Physics homework.</a:t>
                </a:r>
              </a:p>
              <a:p>
                <a:r>
                  <a:rPr lang="en-US" sz="1800" dirty="0" smtClean="0"/>
                  <a:t>The equation of this line would be:</a:t>
                </a:r>
              </a:p>
              <a:p>
                <a:endParaRPr lang="en-US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𝐴</m:t>
                      </m:r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r>
                        <a:rPr lang="en-US" sz="1800" b="0" i="1" smtClean="0">
                          <a:latin typeface="Cambria Math"/>
                        </a:rPr>
                        <m:t>𝑘</m:t>
                      </m:r>
                      <m:rad>
                        <m:radPr>
                          <m:degHide m:val="on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𝑃h</m:t>
                          </m:r>
                        </m:e>
                      </m:rad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0322" y="2336873"/>
                <a:ext cx="6082428" cy="3599316"/>
              </a:xfrm>
              <a:blipFill rotWithShape="1">
                <a:blip r:embed="rId2"/>
                <a:stretch>
                  <a:fillRect l="-1404" t="-23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197938811"/>
              </p:ext>
            </p:extLst>
          </p:nvPr>
        </p:nvGraphicFramePr>
        <p:xfrm>
          <a:off x="6705601" y="1856259"/>
          <a:ext cx="4972928" cy="4287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81139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many other shapes you will see in your life in physics, the last few were just a taste of the common relationships we will encounter.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1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 From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Ok, so you’ve done an experiment and now </a:t>
            </a:r>
            <a:r>
              <a:rPr lang="en-US" dirty="0" smtClean="0"/>
              <a:t>you have your </a:t>
            </a:r>
            <a:r>
              <a:rPr lang="en-US" dirty="0" smtClean="0"/>
              <a:t>data, </a:t>
            </a:r>
            <a:r>
              <a:rPr lang="en-US" dirty="0" smtClean="0"/>
              <a:t>how do you get the equation that describes the relationship?</a:t>
            </a:r>
            <a:endParaRPr lang="en-US" dirty="0"/>
          </a:p>
        </p:txBody>
      </p:sp>
      <p:pic>
        <p:nvPicPr>
          <p:cNvPr id="1026" name="Picture 2" descr="C:\Users\15654\Desktop\Stick Ma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1" y="3429001"/>
            <a:ext cx="1462087" cy="2260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Callout 3"/>
          <p:cNvSpPr/>
          <p:nvPr/>
        </p:nvSpPr>
        <p:spPr>
          <a:xfrm>
            <a:off x="4129086" y="3086100"/>
            <a:ext cx="2596281" cy="947920"/>
          </a:xfrm>
          <a:prstGeom prst="wedgeEllipseCallout">
            <a:avLst>
              <a:gd name="adj1" fmla="val -50935"/>
              <a:gd name="adj2" fmla="val 495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How do I get the Equation?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43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46800" y="1244600"/>
            <a:ext cx="4406900" cy="29337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Straight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700" y="2706708"/>
            <a:ext cx="5588000" cy="24384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If the graph shows a straight line relationship between the independent and the dependent variable, to get the relationship between the variables, you just need to calculate the equation of the line.</a:t>
            </a:r>
          </a:p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93700" y="4191001"/>
                <a:ext cx="100457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Instead of using “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𝑚𝑥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/>
                  <a:t>”, you would put the variables that are represented by the “y” and “x” axes.  In the case of the above graph the equation becomes: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𝐹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𝑘𝑚</m:t>
                      </m:r>
                    </m:oMath>
                  </m:oMathPara>
                </a14:m>
                <a:endParaRPr lang="en-US" dirty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400" dirty="0"/>
                  <a:t>	</a:t>
                </a:r>
                <a:r>
                  <a:rPr lang="en-US" sz="1400" dirty="0"/>
                  <a:t>Where F is force (the y axis)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400" dirty="0"/>
                  <a:t>	</a:t>
                </a:r>
                <a:r>
                  <a:rPr lang="en-US" sz="1400" dirty="0"/>
                  <a:t>and m is mass (the x axis)</a:t>
                </a:r>
                <a:endParaRPr lang="en-US" sz="1400" dirty="0"/>
              </a:p>
              <a:p>
                <a:r>
                  <a:rPr lang="en-US" dirty="0"/>
                  <a:t>(Here I am using “k” instead of “m” for slope since “m” means “mass” in this example, and I have dropped the “b” since this looks like a direct relationship).</a:t>
                </a:r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4191001"/>
                <a:ext cx="10045700" cy="1908215"/>
              </a:xfrm>
              <a:prstGeom prst="rect">
                <a:avLst/>
              </a:prstGeom>
              <a:blipFill rotWithShape="0">
                <a:blip r:embed="rId2"/>
                <a:stretch>
                  <a:fillRect l="-546" t="-2236" b="-351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9767891"/>
              </p:ext>
            </p:extLst>
          </p:nvPr>
        </p:nvGraphicFramePr>
        <p:xfrm>
          <a:off x="6100762" y="1245395"/>
          <a:ext cx="4452938" cy="2945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5026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 from Curves?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472" y="2159001"/>
            <a:ext cx="6946900" cy="4525963"/>
          </a:xfrm>
        </p:spPr>
        <p:txBody>
          <a:bodyPr/>
          <a:lstStyle/>
          <a:p>
            <a:r>
              <a:rPr lang="en-US" dirty="0" smtClean="0"/>
              <a:t>This is where we have to do a little math.</a:t>
            </a:r>
          </a:p>
          <a:p>
            <a:endParaRPr lang="en-US" dirty="0"/>
          </a:p>
          <a:p>
            <a:r>
              <a:rPr lang="en-US" dirty="0" smtClean="0"/>
              <a:t>We will use the following data as an example:</a:t>
            </a:r>
            <a:endParaRPr lang="en-US" dirty="0"/>
          </a:p>
        </p:txBody>
      </p:sp>
      <p:pic>
        <p:nvPicPr>
          <p:cNvPr id="4" name="Picture 2" descr="C:\Users\15654\Desktop\Stick Ma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921" y="4147366"/>
            <a:ext cx="1462087" cy="2260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Callout 4"/>
          <p:cNvSpPr/>
          <p:nvPr/>
        </p:nvSpPr>
        <p:spPr>
          <a:xfrm>
            <a:off x="2356719" y="3650266"/>
            <a:ext cx="2452803" cy="1061434"/>
          </a:xfrm>
          <a:prstGeom prst="wedgeEllipseCallout">
            <a:avLst>
              <a:gd name="adj1" fmla="val -50935"/>
              <a:gd name="adj2" fmla="val 495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Yeah, but what if the graph is a curve?</a:t>
            </a:r>
            <a:endParaRPr lang="en-US" sz="1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650277"/>
              </p:ext>
            </p:extLst>
          </p:nvPr>
        </p:nvGraphicFramePr>
        <p:xfrm>
          <a:off x="8314096" y="3078766"/>
          <a:ext cx="1816100" cy="22498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1206500"/>
              </a:tblGrid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Mass (kg)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Acceleration (ms</a:t>
                      </a:r>
                      <a:r>
                        <a:rPr lang="en-US" sz="1100" u="none" strike="noStrike" baseline="30000">
                          <a:effectLst/>
                        </a:rPr>
                        <a:t>-2</a:t>
                      </a:r>
                      <a:r>
                        <a:rPr lang="en-US" sz="1100" u="none" strike="noStrike">
                          <a:effectLst/>
                        </a:rPr>
                        <a:t>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1.960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0.980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0.653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0.490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0.392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0.327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0.196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1555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 From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300" y="2057400"/>
            <a:ext cx="5867400" cy="4068764"/>
          </a:xfrm>
        </p:spPr>
        <p:txBody>
          <a:bodyPr/>
          <a:lstStyle/>
          <a:p>
            <a:r>
              <a:rPr lang="en-US" dirty="0" smtClean="0"/>
              <a:t>First Graph the Data.</a:t>
            </a:r>
          </a:p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172200" y="1524000"/>
            <a:ext cx="4978400" cy="4114800"/>
            <a:chOff x="6172200" y="1524000"/>
            <a:chExt cx="4978400" cy="4114800"/>
          </a:xfrm>
        </p:grpSpPr>
        <p:sp>
          <p:nvSpPr>
            <p:cNvPr id="4" name="Rectangle 3"/>
            <p:cNvSpPr/>
            <p:nvPr/>
          </p:nvSpPr>
          <p:spPr>
            <a:xfrm>
              <a:off x="6324600" y="1638300"/>
              <a:ext cx="4826000" cy="38735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aphicFrame>
          <p:nvGraphicFramePr>
            <p:cNvPr id="5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56324865"/>
                </p:ext>
              </p:extLst>
            </p:nvPr>
          </p:nvGraphicFramePr>
          <p:xfrm>
            <a:off x="6172200" y="1524000"/>
            <a:ext cx="4889500" cy="4114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pic>
        <p:nvPicPr>
          <p:cNvPr id="3074" name="Picture 2" descr="C:\Users\15654\Desktop\Untitled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575" y="3947788"/>
            <a:ext cx="1419225" cy="242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Callout 5"/>
          <p:cNvSpPr/>
          <p:nvPr/>
        </p:nvSpPr>
        <p:spPr>
          <a:xfrm>
            <a:off x="3200400" y="3558382"/>
            <a:ext cx="2425700" cy="1066800"/>
          </a:xfrm>
          <a:prstGeom prst="wedgeEllipseCallout">
            <a:avLst>
              <a:gd name="adj1" fmla="val -87566"/>
              <a:gd name="adj2" fmla="val 352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That’s an inverse relationship!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8300" y="2280634"/>
            <a:ext cx="5867400" cy="4068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r>
              <a:rPr lang="en-US" dirty="0" smtClean="0"/>
              <a:t>Then identify the type of relationship.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405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 From Curves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06400" y="2095500"/>
                <a:ext cx="6299200" cy="450850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Manipulate the X-data.</a:t>
                </a:r>
              </a:p>
              <a:p>
                <a:r>
                  <a:rPr lang="en-US" dirty="0" smtClean="0"/>
                  <a:t>Since this is clearly an inverse relationship,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∝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r>
                  <a:rPr lang="en-US" dirty="0" smtClean="0"/>
                  <a:t>), we </a:t>
                </a:r>
                <a:r>
                  <a:rPr lang="en-US" dirty="0" smtClean="0"/>
                  <a:t>are going to create a new column in our data table.  </a:t>
                </a:r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We </a:t>
                </a:r>
                <a:r>
                  <a:rPr lang="en-US" dirty="0" smtClean="0"/>
                  <a:t>are going to calculate the “inverse” of mass.</a:t>
                </a:r>
              </a:p>
              <a:p>
                <a:pPr marL="0" indent="0">
                  <a:buNone/>
                </a:pPr>
                <a:endParaRPr lang="en-US" b="0" dirty="0" smtClean="0"/>
              </a:p>
              <a:p>
                <a:r>
                  <a:rPr lang="en-US" b="0" dirty="0" smtClean="0"/>
                  <a:t>For example, the first row has a mass of “0.25”, the Inverse mass is “4.00” since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0.25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=4.00</m:t>
                    </m:r>
                  </m:oMath>
                </a14:m>
                <a:r>
                  <a:rPr lang="en-US" dirty="0" smtClean="0"/>
                  <a:t> (look at the third column)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6400" y="2095500"/>
                <a:ext cx="6299200" cy="4508500"/>
              </a:xfrm>
              <a:blipFill rotWithShape="0">
                <a:blip r:embed="rId2"/>
                <a:stretch>
                  <a:fillRect l="-1549" t="-2706" r="-154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6883400" y="965200"/>
            <a:ext cx="4318000" cy="2882900"/>
            <a:chOff x="6400800" y="1117600"/>
            <a:chExt cx="4318000" cy="2882900"/>
          </a:xfrm>
        </p:grpSpPr>
        <p:sp>
          <p:nvSpPr>
            <p:cNvPr id="4" name="Rectangle 3"/>
            <p:cNvSpPr/>
            <p:nvPr/>
          </p:nvSpPr>
          <p:spPr>
            <a:xfrm>
              <a:off x="6553200" y="1117600"/>
              <a:ext cx="4165600" cy="28321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aphicFrame>
          <p:nvGraphicFramePr>
            <p:cNvPr id="5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31452682"/>
                </p:ext>
              </p:extLst>
            </p:nvPr>
          </p:nvGraphicFramePr>
          <p:xfrm>
            <a:off x="6400800" y="1219200"/>
            <a:ext cx="4029074" cy="27813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895451"/>
              </p:ext>
            </p:extLst>
          </p:nvPr>
        </p:nvGraphicFramePr>
        <p:xfrm>
          <a:off x="7124700" y="4002089"/>
          <a:ext cx="3822700" cy="21240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7498"/>
                <a:gridCol w="1538799"/>
                <a:gridCol w="1506403"/>
              </a:tblGrid>
              <a:tr h="21907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Mass (kg)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Acceleration (ms</a:t>
                      </a:r>
                      <a:r>
                        <a:rPr lang="en-US" sz="1100" u="none" strike="noStrike" baseline="30000">
                          <a:effectLst/>
                        </a:rPr>
                        <a:t>-2</a:t>
                      </a:r>
                      <a:r>
                        <a:rPr lang="en-US" sz="1100" u="none" strike="noStrike">
                          <a:effectLst/>
                        </a:rPr>
                        <a:t>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Inverse Mass (kg</a:t>
                      </a:r>
                      <a:r>
                        <a:rPr lang="en-US" sz="1100" u="none" strike="noStrike" baseline="30000" dirty="0">
                          <a:effectLst/>
                        </a:rPr>
                        <a:t>-1</a:t>
                      </a:r>
                      <a:r>
                        <a:rPr lang="en-US" sz="1100" u="none" strike="noStrike" dirty="0">
                          <a:effectLst/>
                        </a:rPr>
                        <a:t>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1.960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4.00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0.980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0.653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1.33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0.490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0.392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0.327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0.67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0.57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0.196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0.40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4389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 From Curves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0800" y="2484879"/>
                <a:ext cx="6159500" cy="3446464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Now Re-Graph the data, but now use the new “manipulated data” (in this case the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dirty="0" smtClean="0"/>
                  <a:t> values) on the x axis</a:t>
                </a:r>
                <a:r>
                  <a:rPr lang="en-US" dirty="0" smtClean="0"/>
                  <a:t>.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IF you manipulated it correctly, the data should now form a straight line.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800" y="2484879"/>
                <a:ext cx="6159500" cy="3446464"/>
              </a:xfrm>
              <a:blipFill rotWithShape="0">
                <a:blip r:embed="rId2"/>
                <a:stretch>
                  <a:fillRect l="-1286" t="-2478" r="-187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6210300" y="1054100"/>
            <a:ext cx="4241800" cy="3278414"/>
            <a:chOff x="6210300" y="1054100"/>
            <a:chExt cx="4241800" cy="3278414"/>
          </a:xfrm>
        </p:grpSpPr>
        <p:sp>
          <p:nvSpPr>
            <p:cNvPr id="7" name="Rectangle 6"/>
            <p:cNvSpPr/>
            <p:nvPr/>
          </p:nvSpPr>
          <p:spPr>
            <a:xfrm>
              <a:off x="6210300" y="1054100"/>
              <a:ext cx="4241800" cy="326105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aphicFrame>
          <p:nvGraphicFramePr>
            <p:cNvPr id="5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33408865"/>
                </p:ext>
              </p:extLst>
            </p:nvPr>
          </p:nvGraphicFramePr>
          <p:xfrm>
            <a:off x="6248401" y="1120208"/>
            <a:ext cx="4033837" cy="321230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063521"/>
              </p:ext>
            </p:extLst>
          </p:nvPr>
        </p:nvGraphicFramePr>
        <p:xfrm>
          <a:off x="5410201" y="4735678"/>
          <a:ext cx="3886200" cy="19488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0413"/>
                <a:gridCol w="1564361"/>
                <a:gridCol w="1531426"/>
              </a:tblGrid>
              <a:tr h="16406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Mass (kg)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Acceleration (ms</a:t>
                      </a:r>
                      <a:r>
                        <a:rPr lang="en-US" sz="1100" u="none" strike="noStrike" baseline="30000">
                          <a:effectLst/>
                        </a:rPr>
                        <a:t>-2</a:t>
                      </a:r>
                      <a:r>
                        <a:rPr lang="en-US" sz="1100" u="none" strike="noStrike">
                          <a:effectLst/>
                        </a:rPr>
                        <a:t>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Inverse Mass (kg</a:t>
                      </a:r>
                      <a:r>
                        <a:rPr lang="en-US" sz="1100" u="none" strike="noStrike" baseline="30000">
                          <a:effectLst/>
                        </a:rPr>
                        <a:t>-1</a:t>
                      </a:r>
                      <a:r>
                        <a:rPr lang="en-US" sz="1100" u="none" strike="noStrike">
                          <a:effectLst/>
                        </a:rPr>
                        <a:t>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4266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1.960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4.00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4266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0.980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4266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0.653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1.33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4266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0.490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4266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0.392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4266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0.327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0.67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4266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0.57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4266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4266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4266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0.196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0.40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V="1">
            <a:off x="8559800" y="4272643"/>
            <a:ext cx="0" cy="381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6781800" y="3505200"/>
            <a:ext cx="542920" cy="1066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654940" y="4315154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X axis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337300" y="4218997"/>
            <a:ext cx="1771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Same old y axis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67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 From Curves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84200" y="2044700"/>
                <a:ext cx="6667500" cy="4081464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Now you can go ahead and get the equation of this line. (Just like before…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𝑘𝑥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r>
                  <a:rPr lang="en-US" dirty="0" smtClean="0"/>
                  <a:t>But now </a:t>
                </a:r>
              </a:p>
              <a:p>
                <a:pPr lvl="1"/>
                <a:r>
                  <a:rPr lang="en-US" dirty="0" smtClean="0"/>
                  <a:t>Replace the “y” with the variable represented by the y axis (here “a”).</a:t>
                </a:r>
              </a:p>
              <a:p>
                <a:pPr lvl="1"/>
                <a:r>
                  <a:rPr lang="en-US" dirty="0" smtClean="0"/>
                  <a:t>Replace the “x” with the variable represented by the x axis (here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dirty="0" smtClean="0"/>
                  <a:t>) </a:t>
                </a:r>
              </a:p>
              <a:p>
                <a:pPr lvl="1"/>
                <a:r>
                  <a:rPr lang="en-US" dirty="0" smtClean="0"/>
                  <a:t>So the equation </a:t>
                </a:r>
                <a:r>
                  <a:rPr lang="en-US" dirty="0" smtClean="0"/>
                  <a:t>becomes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𝑘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/>
                  <a:t>  or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dirty="0"/>
                  <a:t>	</a:t>
                </a:r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dirty="0"/>
                  <a:t>	</a:t>
                </a:r>
                <a:r>
                  <a:rPr lang="en-US" dirty="0" smtClean="0"/>
                  <a:t>where </a:t>
                </a:r>
                <a:r>
                  <a:rPr lang="en-US" dirty="0"/>
                  <a:t>“k” is the slope of the </a:t>
                </a:r>
                <a:r>
                  <a:rPr lang="en-US" dirty="0" smtClean="0"/>
                  <a:t>graph</a:t>
                </a:r>
                <a:r>
                  <a:rPr lang="en-US" dirty="0"/>
                  <a:t>.</a:t>
                </a:r>
              </a:p>
              <a:p>
                <a:pPr lvl="1"/>
                <a:endParaRPr lang="en-US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4200" y="2044700"/>
                <a:ext cx="6667500" cy="4081464"/>
              </a:xfrm>
              <a:blipFill rotWithShape="0">
                <a:blip r:embed="rId2"/>
                <a:stretch>
                  <a:fillRect l="-1280" t="-2090" b="-134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7251700" y="2032000"/>
            <a:ext cx="4241800" cy="3278414"/>
            <a:chOff x="6210300" y="1054100"/>
            <a:chExt cx="4241800" cy="3278414"/>
          </a:xfrm>
        </p:grpSpPr>
        <p:sp>
          <p:nvSpPr>
            <p:cNvPr id="8" name="Rectangle 7"/>
            <p:cNvSpPr/>
            <p:nvPr/>
          </p:nvSpPr>
          <p:spPr>
            <a:xfrm>
              <a:off x="6210300" y="1054100"/>
              <a:ext cx="4241800" cy="326105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aphicFrame>
          <p:nvGraphicFramePr>
            <p:cNvPr id="9" name="Chart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5250386"/>
                </p:ext>
              </p:extLst>
            </p:nvPr>
          </p:nvGraphicFramePr>
          <p:xfrm>
            <a:off x="6248401" y="1120208"/>
            <a:ext cx="4033837" cy="321230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50955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the Equations: Linearizing The Curve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73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771" y="2127319"/>
            <a:ext cx="4982725" cy="2092252"/>
          </a:xfrm>
        </p:spPr>
        <p:txBody>
          <a:bodyPr/>
          <a:lstStyle/>
          <a:p>
            <a:r>
              <a:rPr lang="en-US" dirty="0" smtClean="0"/>
              <a:t>Now that we have our graphs, to understand the relationship between our dependent and independent variable, we need to analyze the graph.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663046" y="1340428"/>
            <a:ext cx="5860472" cy="448887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9965693"/>
              </p:ext>
            </p:extLst>
          </p:nvPr>
        </p:nvGraphicFramePr>
        <p:xfrm>
          <a:off x="5567794" y="1310121"/>
          <a:ext cx="5981701" cy="4591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074" name="Picture 2" descr="C:\Users\15654\Desktop\Stick Figu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025" y="4206109"/>
            <a:ext cx="1120920" cy="1983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Callout 9"/>
          <p:cNvSpPr/>
          <p:nvPr/>
        </p:nvSpPr>
        <p:spPr>
          <a:xfrm>
            <a:off x="3243262" y="4257673"/>
            <a:ext cx="2028825" cy="885827"/>
          </a:xfrm>
          <a:prstGeom prst="wedgeEllipseCallout">
            <a:avLst>
              <a:gd name="adj1" fmla="val -100647"/>
              <a:gd name="adj2" fmla="val -1161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405186" y="4418230"/>
            <a:ext cx="1704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But what does it all mean?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51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Standard Physics Relationships.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understand the relationships, it helps to recognize some standard mathematical relationships, and what their graphs look like.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660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Relationship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272" y="2070173"/>
            <a:ext cx="6034804" cy="3599316"/>
          </a:xfrm>
        </p:spPr>
        <p:txBody>
          <a:bodyPr/>
          <a:lstStyle/>
          <a:p>
            <a:r>
              <a:rPr lang="en-US" dirty="0" smtClean="0"/>
              <a:t>This is the most basic mathematical relationship.  </a:t>
            </a:r>
          </a:p>
          <a:p>
            <a:r>
              <a:rPr lang="en-US" dirty="0" smtClean="0"/>
              <a:t>If the Dependent Variable is directly proportional (or if there is a “direct relationship” between our two variables), the graph will be:</a:t>
            </a:r>
          </a:p>
          <a:p>
            <a:pPr lvl="1"/>
            <a:r>
              <a:rPr lang="en-US" dirty="0" smtClean="0"/>
              <a:t>A straight line</a:t>
            </a:r>
          </a:p>
          <a:p>
            <a:pPr lvl="1"/>
            <a:r>
              <a:rPr lang="en-US" dirty="0" smtClean="0"/>
              <a:t>Through the origin (0,0)  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155164510"/>
              </p:ext>
            </p:extLst>
          </p:nvPr>
        </p:nvGraphicFramePr>
        <p:xfrm>
          <a:off x="7010400" y="2225824"/>
          <a:ext cx="4041611" cy="3305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5317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relationships.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0322" y="2336873"/>
                <a:ext cx="6168154" cy="3599316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 smtClean="0"/>
                  <a:t>In the case of a direct relationship, we would say the y variable is directly proportional to the x variable.  </a:t>
                </a:r>
              </a:p>
              <a:p>
                <a:r>
                  <a:rPr lang="en-US" dirty="0" smtClean="0"/>
                  <a:t>We use the symbol “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  <a:ea typeface="Cambria Math"/>
                        <a:cs typeface="Arial" pitchFamily="34" charset="0"/>
                      </a:rPr>
                      <m:t>∝</m:t>
                    </m:r>
                  </m:oMath>
                </a14:m>
                <a:r>
                  <a:rPr lang="en-US" dirty="0" smtClean="0"/>
                  <a:t>” to indicate that one thing varies directly with the other.</a:t>
                </a:r>
              </a:p>
              <a:p>
                <a:r>
                  <a:rPr lang="en-US" dirty="0" smtClean="0"/>
                  <a:t>So, in general for a direct relationship we would say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𝑦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∝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For the graph on the right, we would say: “The amount of fun varies directly with the number of monkeys in a barrel”</a:t>
                </a:r>
              </a:p>
              <a:p>
                <a:r>
                  <a:rPr lang="en-US" dirty="0" smtClean="0"/>
                  <a:t>Mathematically: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𝐹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∝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𝑀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Where:</a:t>
                </a:r>
              </a:p>
              <a:p>
                <a:pPr lvl="2"/>
                <a:r>
                  <a:rPr lang="en-US" dirty="0" smtClean="0"/>
                  <a:t>F is the amount of fun in Joules.</a:t>
                </a:r>
              </a:p>
              <a:p>
                <a:pPr lvl="2"/>
                <a:r>
                  <a:rPr lang="en-US" dirty="0" smtClean="0"/>
                  <a:t>M is the number of monkeys in a barrel.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0322" y="2336873"/>
                <a:ext cx="6168154" cy="3599316"/>
              </a:xfrm>
              <a:blipFill rotWithShape="1">
                <a:blip r:embed="rId2"/>
                <a:stretch>
                  <a:fillRect l="-495" t="-2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58475059"/>
              </p:ext>
            </p:extLst>
          </p:nvPr>
        </p:nvGraphicFramePr>
        <p:xfrm>
          <a:off x="7010400" y="2225824"/>
          <a:ext cx="4041611" cy="3305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92622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Relationships.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0321" y="2336873"/>
                <a:ext cx="6682504" cy="3599316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 smtClean="0"/>
                  <a:t>If “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𝑦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∝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”  then mathematically: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𝑦</m:t>
                      </m:r>
                      <m:r>
                        <a:rPr lang="en-US" b="0" i="1" dirty="0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  <a:ea typeface="Cambria Math"/>
                        </a:rPr>
                        <m:t>𝑘𝑥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Where “k” is some constant (</a:t>
                </a:r>
                <a:r>
                  <a:rPr lang="en-US" dirty="0" err="1" smtClean="0"/>
                  <a:t>ie</a:t>
                </a:r>
                <a:r>
                  <a:rPr lang="en-US" dirty="0" smtClean="0"/>
                  <a:t> just a number).</a:t>
                </a:r>
              </a:p>
              <a:p>
                <a:pPr marL="0" indent="0">
                  <a:buNone/>
                </a:pPr>
                <a:r>
                  <a:rPr lang="en-US" dirty="0" smtClean="0"/>
                  <a:t>k can be determined from the slope of the graph.  (Often in math you use the variable “m” to indicate slope, here we simply use “k” because… well k is the first letter in the word constant… (What do you mean no it’s not?)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So to determine the relationship between the amount of fun you might have, and the number of monkeys in a barrel, you would simply get the slope of the line in the graph and then say: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𝐹</m:t>
                      </m:r>
                      <m:r>
                        <a:rPr lang="en-US" i="1" dirty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i="1" dirty="0">
                          <a:latin typeface="Cambria Math"/>
                          <a:ea typeface="Cambria Math"/>
                        </a:rPr>
                        <m:t>𝑘𝑀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Where F is the amount of fun, and M is the number of monkeys.</a:t>
                </a:r>
              </a:p>
              <a:p>
                <a:pPr marL="0" indent="0">
                  <a:buNone/>
                </a:pPr>
                <a:r>
                  <a:rPr lang="en-US" dirty="0" smtClean="0"/>
                  <a:t>(and remember k is the slope).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0321" y="2336873"/>
                <a:ext cx="6682504" cy="3599316"/>
              </a:xfrm>
              <a:blipFill rotWithShape="1">
                <a:blip r:embed="rId2"/>
                <a:stretch>
                  <a:fillRect l="-365" t="-2030" r="-11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488130261"/>
              </p:ext>
            </p:extLst>
          </p:nvPr>
        </p:nvGraphicFramePr>
        <p:xfrm>
          <a:off x="7334250" y="2197249"/>
          <a:ext cx="4041611" cy="3305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2965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Relationships.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0322" y="2336873"/>
                <a:ext cx="5044204" cy="3599316"/>
              </a:xfrm>
            </p:spPr>
            <p:txBody>
              <a:bodyPr/>
              <a:lstStyle/>
              <a:p>
                <a:r>
                  <a:rPr lang="en-US" dirty="0" smtClean="0"/>
                  <a:t>A linear relationship is just any </a:t>
                </a:r>
                <a:r>
                  <a:rPr lang="en-US" dirty="0" err="1" smtClean="0"/>
                  <a:t>straigh</a:t>
                </a:r>
                <a:r>
                  <a:rPr lang="en-US" dirty="0" smtClean="0"/>
                  <a:t> line on a graph.</a:t>
                </a:r>
              </a:p>
              <a:p>
                <a:r>
                  <a:rPr lang="en-US" dirty="0" smtClean="0"/>
                  <a:t>Direct relationships are also linear relationships, but Linear relationships do not have to go through the origin (whereas direct relationships must!)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𝑘𝑥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0322" y="2336873"/>
                <a:ext cx="5044204" cy="3599316"/>
              </a:xfrm>
              <a:blipFill rotWithShape="1">
                <a:blip r:embed="rId2"/>
                <a:stretch>
                  <a:fillRect l="-1693" t="-23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915732032"/>
              </p:ext>
            </p:extLst>
          </p:nvPr>
        </p:nvGraphicFramePr>
        <p:xfrm>
          <a:off x="6591300" y="845468"/>
          <a:ext cx="4248150" cy="2907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009548111"/>
              </p:ext>
            </p:extLst>
          </p:nvPr>
        </p:nvGraphicFramePr>
        <p:xfrm>
          <a:off x="6562725" y="3914775"/>
          <a:ext cx="4384511" cy="2502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30349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Curves: Inverse Relationship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0322" y="2336873"/>
                <a:ext cx="6653928" cy="3599316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en-US" dirty="0" smtClean="0"/>
                  <a:t>The graph on the right shows an inverse relationship.</a:t>
                </a:r>
              </a:p>
              <a:p>
                <a:r>
                  <a:rPr lang="en-US" dirty="0" smtClean="0"/>
                  <a:t>Here we might say “The attractiveness of your mate varies inversely with the number of cigarettes you smoke”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:r>
                  <a:rPr lang="en-US" sz="2000" dirty="0" smtClean="0"/>
                  <a:t>Where “A” is the Attractiveness of your mate.</a:t>
                </a:r>
              </a:p>
              <a:p>
                <a:pPr marL="0" indent="0">
                  <a:buNone/>
                </a:pPr>
                <a:r>
                  <a:rPr lang="en-US" sz="2000" dirty="0"/>
                  <a:t>	</a:t>
                </a:r>
                <a:r>
                  <a:rPr lang="en-US" sz="2000" dirty="0" smtClean="0"/>
                  <a:t>C is the number of Cigarettes you smoked.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 smtClean="0"/>
                  <a:t>In an equation, this relationship would look like:</a:t>
                </a:r>
              </a:p>
              <a:p>
                <a:pPr marL="0" indent="0">
                  <a:buNone/>
                </a:pPr>
                <a:endParaRPr lang="en-US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𝐴</m:t>
                      </m:r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𝑘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/>
                                </a:rPr>
                                <m:t>𝐶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 smtClean="0"/>
                  <a:t>Or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𝐴</m:t>
                      </m:r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𝑘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US" sz="2000" dirty="0" smtClean="0"/>
              </a:p>
              <a:p>
                <a:pPr marL="0" indent="0">
                  <a:buNone/>
                </a:pPr>
                <a:endParaRPr lang="en-US" sz="2000" dirty="0" smtClean="0"/>
              </a:p>
              <a:p>
                <a:pPr marL="0" indent="0">
                  <a:buNone/>
                </a:pPr>
                <a:r>
                  <a:rPr lang="en-US" sz="2000" dirty="0" smtClean="0"/>
                  <a:t>This is sometimes called a hyperbolic relationship, and the shape of the curve is a hyperbola.</a:t>
                </a:r>
                <a:endParaRPr lang="en-US" sz="2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0322" y="2336873"/>
                <a:ext cx="6653928" cy="3599316"/>
              </a:xfrm>
              <a:blipFill rotWithShape="0">
                <a:blip r:embed="rId2"/>
                <a:stretch>
                  <a:fillRect l="-92" t="-1692" b="-33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518506327"/>
              </p:ext>
            </p:extLst>
          </p:nvPr>
        </p:nvGraphicFramePr>
        <p:xfrm>
          <a:off x="7609334" y="1853208"/>
          <a:ext cx="3960440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24443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Curves: Exponential Relationship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0322" y="2336873"/>
                <a:ext cx="6225303" cy="3599316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The curve on the right shows an “exponential relationship”.  The shape of the curve is a parabola.</a:t>
                </a:r>
              </a:p>
              <a:p>
                <a:r>
                  <a:rPr lang="en-US" dirty="0" smtClean="0"/>
                  <a:t>Based on the graph on the right, we might say: “The amount of panic varies directly with the square of the number of zombies in the room”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∝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𝑍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lvl="1"/>
                <a:r>
                  <a:rPr lang="en-US" sz="1600" dirty="0" smtClean="0"/>
                  <a:t>Where “P” is panic and “Z” is the number of zombies.</a:t>
                </a:r>
                <a:r>
                  <a:rPr lang="en-US" dirty="0" smtClean="0"/>
                  <a:t> </a:t>
                </a:r>
              </a:p>
              <a:p>
                <a:r>
                  <a:rPr lang="en-US" dirty="0" smtClean="0"/>
                  <a:t>An equation of this graph might be:</a:t>
                </a:r>
              </a:p>
              <a:p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𝑍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0322" y="2336873"/>
                <a:ext cx="6225303" cy="3599316"/>
              </a:xfrm>
              <a:blipFill rotWithShape="1">
                <a:blip r:embed="rId2"/>
                <a:stretch>
                  <a:fillRect l="-881" t="-33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08917800"/>
              </p:ext>
            </p:extLst>
          </p:nvPr>
        </p:nvGraphicFramePr>
        <p:xfrm>
          <a:off x="7219578" y="1511077"/>
          <a:ext cx="458226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0764376"/>
      </p:ext>
    </p:extLst>
  </p:cSld>
  <p:clrMapOvr>
    <a:masterClrMapping/>
  </p:clrMapOvr>
</p:sld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Overr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Overr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Overr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Overr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Overr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Overr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Overrid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  <a:fontScheme name="Equity">
    <a:majorFont>
      <a:latin typeface="Franklin Gothic Book"/>
      <a:ea typeface=""/>
      <a:cs typeface=""/>
      <a:font script="Grek" typeface="Calibri"/>
      <a:font script="Cyrl" typeface="Calibri"/>
      <a:font script="Jpan" typeface="HGｺﾞｼｯｸM"/>
      <a:font script="Hang" typeface="바탕"/>
      <a:font script="Hans" typeface="幼圆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Perpetua"/>
      <a:ea typeface=""/>
      <a:cs typeface=""/>
      <a:font script="Grek" typeface="Cambria"/>
      <a:font script="Cyrl" typeface="Cambria"/>
      <a:font script="Jpan" typeface="HG創英ﾌﾟﾚｾﾞﾝｽEB"/>
      <a:font script="Hang" typeface="맑은 고딕"/>
      <a:font script="Hans" typeface="宋体"/>
      <a:font script="Hant" typeface="新細明體"/>
      <a:font script="Arab" typeface="Times New Roman"/>
      <a:font script="Hebr" typeface="Aharoni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Equity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tint val="30000"/>
              <a:satMod val="300000"/>
            </a:schemeClr>
            <a:schemeClr val="phClr">
              <a:tint val="40000"/>
              <a:satMod val="200000"/>
            </a:schemeClr>
          </a:duotone>
        </a:blip>
        <a:tile tx="0" ty="0" sx="70000" sy="70000" flip="none" algn="ctr"/>
      </a:blipFill>
      <a:blipFill>
        <a:blip xmlns:r="http://schemas.openxmlformats.org/officeDocument/2006/relationships" r:embed="rId1">
          <a:duotone>
            <a:schemeClr val="phClr">
              <a:shade val="22000"/>
              <a:satMod val="160000"/>
            </a:schemeClr>
            <a:schemeClr val="phClr">
              <a:shade val="45000"/>
              <a:satMod val="100000"/>
            </a:schemeClr>
          </a:duotone>
        </a:blip>
        <a:tile tx="0" ty="0" sx="65000" sy="65000" flip="none" algn="ctr"/>
      </a:blipFill>
    </a:fillStyleLst>
    <a:lnStyleLst>
      <a:ln w="9525" cap="flat" cmpd="sng" algn="ctr">
        <a:solidFill>
          <a:schemeClr val="phClr">
            <a:shade val="60000"/>
            <a:satMod val="110000"/>
          </a:schemeClr>
        </a:solidFill>
        <a:prstDash val="solid"/>
      </a:ln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phClr">
              <a:tint val="10000"/>
              <a:satMod val="13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65000"/>
            </a:schemeClr>
          </a:gs>
          <a:gs pos="50000">
            <a:schemeClr val="phClr">
              <a:shade val="80000"/>
              <a:satMod val="155000"/>
            </a:schemeClr>
          </a:gs>
          <a:gs pos="100000">
            <a:schemeClr val="phClr">
              <a:tint val="95000"/>
              <a:satMod val="20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tint val="95000"/>
              <a:satMod val="200000"/>
            </a:schemeClr>
            <a:schemeClr val="phClr">
              <a:shade val="80000"/>
              <a:satMod val="100000"/>
            </a:schemeClr>
          </a:duotone>
        </a:blip>
        <a:tile tx="0" ty="0" sx="55000" sy="55000" flip="none" algn="tl"/>
      </a:blipFill>
    </a:bgFillStyleLst>
  </a:fmtScheme>
</a:themeOverride>
</file>

<file path=ppt/theme/themeOverride3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  <a:fontScheme name="Equity">
    <a:majorFont>
      <a:latin typeface="Franklin Gothic Book"/>
      <a:ea typeface=""/>
      <a:cs typeface=""/>
      <a:font script="Grek" typeface="Calibri"/>
      <a:font script="Cyrl" typeface="Calibri"/>
      <a:font script="Jpan" typeface="HGｺﾞｼｯｸM"/>
      <a:font script="Hang" typeface="바탕"/>
      <a:font script="Hans" typeface="幼圆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Perpetua"/>
      <a:ea typeface=""/>
      <a:cs typeface=""/>
      <a:font script="Grek" typeface="Cambria"/>
      <a:font script="Cyrl" typeface="Cambria"/>
      <a:font script="Jpan" typeface="HG創英ﾌﾟﾚｾﾞﾝｽEB"/>
      <a:font script="Hang" typeface="맑은 고딕"/>
      <a:font script="Hans" typeface="宋体"/>
      <a:font script="Hant" typeface="新細明體"/>
      <a:font script="Arab" typeface="Times New Roman"/>
      <a:font script="Hebr" typeface="Aharoni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Equity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tint val="30000"/>
              <a:satMod val="300000"/>
            </a:schemeClr>
            <a:schemeClr val="phClr">
              <a:tint val="40000"/>
              <a:satMod val="200000"/>
            </a:schemeClr>
          </a:duotone>
        </a:blip>
        <a:tile tx="0" ty="0" sx="70000" sy="70000" flip="none" algn="ctr"/>
      </a:blipFill>
      <a:blipFill>
        <a:blip xmlns:r="http://schemas.openxmlformats.org/officeDocument/2006/relationships" r:embed="rId1">
          <a:duotone>
            <a:schemeClr val="phClr">
              <a:shade val="22000"/>
              <a:satMod val="160000"/>
            </a:schemeClr>
            <a:schemeClr val="phClr">
              <a:shade val="45000"/>
              <a:satMod val="100000"/>
            </a:schemeClr>
          </a:duotone>
        </a:blip>
        <a:tile tx="0" ty="0" sx="65000" sy="65000" flip="none" algn="ctr"/>
      </a:blipFill>
    </a:fillStyleLst>
    <a:lnStyleLst>
      <a:ln w="9525" cap="flat" cmpd="sng" algn="ctr">
        <a:solidFill>
          <a:schemeClr val="phClr">
            <a:shade val="60000"/>
            <a:satMod val="110000"/>
          </a:schemeClr>
        </a:solidFill>
        <a:prstDash val="solid"/>
      </a:ln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phClr">
              <a:tint val="10000"/>
              <a:satMod val="13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65000"/>
            </a:schemeClr>
          </a:gs>
          <a:gs pos="50000">
            <a:schemeClr val="phClr">
              <a:shade val="80000"/>
              <a:satMod val="155000"/>
            </a:schemeClr>
          </a:gs>
          <a:gs pos="100000">
            <a:schemeClr val="phClr">
              <a:tint val="95000"/>
              <a:satMod val="20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tint val="95000"/>
              <a:satMod val="200000"/>
            </a:schemeClr>
            <a:schemeClr val="phClr">
              <a:shade val="80000"/>
              <a:satMod val="100000"/>
            </a:schemeClr>
          </a:duotone>
        </a:blip>
        <a:tile tx="0" ty="0" sx="55000" sy="55000" flip="none" algn="tl"/>
      </a:blipFill>
    </a:bgFillStyleLst>
  </a:fmtScheme>
</a:themeOverride>
</file>

<file path=ppt/theme/themeOverride4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  <a:fontScheme name="Equity">
    <a:majorFont>
      <a:latin typeface="Franklin Gothic Book"/>
      <a:ea typeface=""/>
      <a:cs typeface=""/>
      <a:font script="Grek" typeface="Calibri"/>
      <a:font script="Cyrl" typeface="Calibri"/>
      <a:font script="Jpan" typeface="HGｺﾞｼｯｸM"/>
      <a:font script="Hang" typeface="바탕"/>
      <a:font script="Hans" typeface="幼圆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Perpetua"/>
      <a:ea typeface=""/>
      <a:cs typeface=""/>
      <a:font script="Grek" typeface="Cambria"/>
      <a:font script="Cyrl" typeface="Cambria"/>
      <a:font script="Jpan" typeface="HG創英ﾌﾟﾚｾﾞﾝｽEB"/>
      <a:font script="Hang" typeface="맑은 고딕"/>
      <a:font script="Hans" typeface="宋体"/>
      <a:font script="Hant" typeface="新細明體"/>
      <a:font script="Arab" typeface="Times New Roman"/>
      <a:font script="Hebr" typeface="Aharoni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Equity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tint val="30000"/>
              <a:satMod val="300000"/>
            </a:schemeClr>
            <a:schemeClr val="phClr">
              <a:tint val="40000"/>
              <a:satMod val="200000"/>
            </a:schemeClr>
          </a:duotone>
        </a:blip>
        <a:tile tx="0" ty="0" sx="70000" sy="70000" flip="none" algn="ctr"/>
      </a:blipFill>
      <a:blipFill>
        <a:blip xmlns:r="http://schemas.openxmlformats.org/officeDocument/2006/relationships" r:embed="rId1">
          <a:duotone>
            <a:schemeClr val="phClr">
              <a:shade val="22000"/>
              <a:satMod val="160000"/>
            </a:schemeClr>
            <a:schemeClr val="phClr">
              <a:shade val="45000"/>
              <a:satMod val="100000"/>
            </a:schemeClr>
          </a:duotone>
        </a:blip>
        <a:tile tx="0" ty="0" sx="65000" sy="65000" flip="none" algn="ctr"/>
      </a:blipFill>
    </a:fillStyleLst>
    <a:lnStyleLst>
      <a:ln w="9525" cap="flat" cmpd="sng" algn="ctr">
        <a:solidFill>
          <a:schemeClr val="phClr">
            <a:shade val="60000"/>
            <a:satMod val="110000"/>
          </a:schemeClr>
        </a:solidFill>
        <a:prstDash val="solid"/>
      </a:ln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phClr">
              <a:tint val="10000"/>
              <a:satMod val="13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65000"/>
            </a:schemeClr>
          </a:gs>
          <a:gs pos="50000">
            <a:schemeClr val="phClr">
              <a:shade val="80000"/>
              <a:satMod val="155000"/>
            </a:schemeClr>
          </a:gs>
          <a:gs pos="100000">
            <a:schemeClr val="phClr">
              <a:tint val="95000"/>
              <a:satMod val="20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tint val="95000"/>
              <a:satMod val="200000"/>
            </a:schemeClr>
            <a:schemeClr val="phClr">
              <a:shade val="80000"/>
              <a:satMod val="100000"/>
            </a:schemeClr>
          </a:duotone>
        </a:blip>
        <a:tile tx="0" ty="0" sx="55000" sy="55000" flip="none" algn="tl"/>
      </a:blipFill>
    </a:bgFillStyleLst>
  </a:fmtScheme>
</a:themeOverride>
</file>

<file path=ppt/theme/themeOverride5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  <a:fontScheme name="Equity">
    <a:majorFont>
      <a:latin typeface="Franklin Gothic Book"/>
      <a:ea typeface=""/>
      <a:cs typeface=""/>
      <a:font script="Grek" typeface="Calibri"/>
      <a:font script="Cyrl" typeface="Calibri"/>
      <a:font script="Jpan" typeface="HGｺﾞｼｯｸM"/>
      <a:font script="Hang" typeface="바탕"/>
      <a:font script="Hans" typeface="幼圆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Perpetua"/>
      <a:ea typeface=""/>
      <a:cs typeface=""/>
      <a:font script="Grek" typeface="Cambria"/>
      <a:font script="Cyrl" typeface="Cambria"/>
      <a:font script="Jpan" typeface="HG創英ﾌﾟﾚｾﾞﾝｽEB"/>
      <a:font script="Hang" typeface="맑은 고딕"/>
      <a:font script="Hans" typeface="宋体"/>
      <a:font script="Hant" typeface="新細明體"/>
      <a:font script="Arab" typeface="Times New Roman"/>
      <a:font script="Hebr" typeface="Aharoni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Equity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tint val="30000"/>
              <a:satMod val="300000"/>
            </a:schemeClr>
            <a:schemeClr val="phClr">
              <a:tint val="40000"/>
              <a:satMod val="200000"/>
            </a:schemeClr>
          </a:duotone>
        </a:blip>
        <a:tile tx="0" ty="0" sx="70000" sy="70000" flip="none" algn="ctr"/>
      </a:blipFill>
      <a:blipFill>
        <a:blip xmlns:r="http://schemas.openxmlformats.org/officeDocument/2006/relationships" r:embed="rId1">
          <a:duotone>
            <a:schemeClr val="phClr">
              <a:shade val="22000"/>
              <a:satMod val="160000"/>
            </a:schemeClr>
            <a:schemeClr val="phClr">
              <a:shade val="45000"/>
              <a:satMod val="100000"/>
            </a:schemeClr>
          </a:duotone>
        </a:blip>
        <a:tile tx="0" ty="0" sx="65000" sy="65000" flip="none" algn="ctr"/>
      </a:blipFill>
    </a:fillStyleLst>
    <a:lnStyleLst>
      <a:ln w="9525" cap="flat" cmpd="sng" algn="ctr">
        <a:solidFill>
          <a:schemeClr val="phClr">
            <a:shade val="60000"/>
            <a:satMod val="110000"/>
          </a:schemeClr>
        </a:solidFill>
        <a:prstDash val="solid"/>
      </a:ln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phClr">
              <a:tint val="10000"/>
              <a:satMod val="13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65000"/>
            </a:schemeClr>
          </a:gs>
          <a:gs pos="50000">
            <a:schemeClr val="phClr">
              <a:shade val="80000"/>
              <a:satMod val="155000"/>
            </a:schemeClr>
          </a:gs>
          <a:gs pos="100000">
            <a:schemeClr val="phClr">
              <a:tint val="95000"/>
              <a:satMod val="20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tint val="95000"/>
              <a:satMod val="200000"/>
            </a:schemeClr>
            <a:schemeClr val="phClr">
              <a:shade val="80000"/>
              <a:satMod val="100000"/>
            </a:schemeClr>
          </a:duotone>
        </a:blip>
        <a:tile tx="0" ty="0" sx="55000" sy="55000" flip="none" algn="tl"/>
      </a:blipFill>
    </a:bgFillStyleLst>
  </a:fmtScheme>
</a:themeOverride>
</file>

<file path=ppt/theme/themeOverride6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  <a:fontScheme name="Equity">
    <a:majorFont>
      <a:latin typeface="Franklin Gothic Book"/>
      <a:ea typeface=""/>
      <a:cs typeface=""/>
      <a:font script="Grek" typeface="Calibri"/>
      <a:font script="Cyrl" typeface="Calibri"/>
      <a:font script="Jpan" typeface="HGｺﾞｼｯｸM"/>
      <a:font script="Hang" typeface="바탕"/>
      <a:font script="Hans" typeface="幼圆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Perpetua"/>
      <a:ea typeface=""/>
      <a:cs typeface=""/>
      <a:font script="Grek" typeface="Cambria"/>
      <a:font script="Cyrl" typeface="Cambria"/>
      <a:font script="Jpan" typeface="HG創英ﾌﾟﾚｾﾞﾝｽEB"/>
      <a:font script="Hang" typeface="맑은 고딕"/>
      <a:font script="Hans" typeface="宋体"/>
      <a:font script="Hant" typeface="新細明體"/>
      <a:font script="Arab" typeface="Times New Roman"/>
      <a:font script="Hebr" typeface="Aharoni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Equity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tint val="30000"/>
              <a:satMod val="300000"/>
            </a:schemeClr>
            <a:schemeClr val="phClr">
              <a:tint val="40000"/>
              <a:satMod val="200000"/>
            </a:schemeClr>
          </a:duotone>
        </a:blip>
        <a:tile tx="0" ty="0" sx="70000" sy="70000" flip="none" algn="ctr"/>
      </a:blipFill>
      <a:blipFill>
        <a:blip xmlns:r="http://schemas.openxmlformats.org/officeDocument/2006/relationships" r:embed="rId1">
          <a:duotone>
            <a:schemeClr val="phClr">
              <a:shade val="22000"/>
              <a:satMod val="160000"/>
            </a:schemeClr>
            <a:schemeClr val="phClr">
              <a:shade val="45000"/>
              <a:satMod val="100000"/>
            </a:schemeClr>
          </a:duotone>
        </a:blip>
        <a:tile tx="0" ty="0" sx="65000" sy="65000" flip="none" algn="ctr"/>
      </a:blipFill>
    </a:fillStyleLst>
    <a:lnStyleLst>
      <a:ln w="9525" cap="flat" cmpd="sng" algn="ctr">
        <a:solidFill>
          <a:schemeClr val="phClr">
            <a:shade val="60000"/>
            <a:satMod val="110000"/>
          </a:schemeClr>
        </a:solidFill>
        <a:prstDash val="solid"/>
      </a:ln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phClr">
              <a:tint val="10000"/>
              <a:satMod val="13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65000"/>
            </a:schemeClr>
          </a:gs>
          <a:gs pos="50000">
            <a:schemeClr val="phClr">
              <a:shade val="80000"/>
              <a:satMod val="155000"/>
            </a:schemeClr>
          </a:gs>
          <a:gs pos="100000">
            <a:schemeClr val="phClr">
              <a:tint val="95000"/>
              <a:satMod val="20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tint val="95000"/>
              <a:satMod val="200000"/>
            </a:schemeClr>
            <a:schemeClr val="phClr">
              <a:shade val="80000"/>
              <a:satMod val="100000"/>
            </a:schemeClr>
          </a:duotone>
        </a:blip>
        <a:tile tx="0" ty="0" sx="55000" sy="55000" flip="none" algn="tl"/>
      </a:blipFill>
    </a:bgFillStyleLst>
  </a:fmtScheme>
</a:themeOverride>
</file>

<file path=ppt/theme/themeOverride7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  <a:fontScheme name="Equity">
    <a:majorFont>
      <a:latin typeface="Franklin Gothic Book"/>
      <a:ea typeface=""/>
      <a:cs typeface=""/>
      <a:font script="Grek" typeface="Calibri"/>
      <a:font script="Cyrl" typeface="Calibri"/>
      <a:font script="Jpan" typeface="HGｺﾞｼｯｸM"/>
      <a:font script="Hang" typeface="바탕"/>
      <a:font script="Hans" typeface="幼圆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Perpetua"/>
      <a:ea typeface=""/>
      <a:cs typeface=""/>
      <a:font script="Grek" typeface="Cambria"/>
      <a:font script="Cyrl" typeface="Cambria"/>
      <a:font script="Jpan" typeface="HG創英ﾌﾟﾚｾﾞﾝｽEB"/>
      <a:font script="Hang" typeface="맑은 고딕"/>
      <a:font script="Hans" typeface="宋体"/>
      <a:font script="Hant" typeface="新細明體"/>
      <a:font script="Arab" typeface="Times New Roman"/>
      <a:font script="Hebr" typeface="Aharoni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Equity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tint val="30000"/>
              <a:satMod val="300000"/>
            </a:schemeClr>
            <a:schemeClr val="phClr">
              <a:tint val="40000"/>
              <a:satMod val="200000"/>
            </a:schemeClr>
          </a:duotone>
        </a:blip>
        <a:tile tx="0" ty="0" sx="70000" sy="70000" flip="none" algn="ctr"/>
      </a:blipFill>
      <a:blipFill>
        <a:blip xmlns:r="http://schemas.openxmlformats.org/officeDocument/2006/relationships" r:embed="rId1">
          <a:duotone>
            <a:schemeClr val="phClr">
              <a:shade val="22000"/>
              <a:satMod val="160000"/>
            </a:schemeClr>
            <a:schemeClr val="phClr">
              <a:shade val="45000"/>
              <a:satMod val="100000"/>
            </a:schemeClr>
          </a:duotone>
        </a:blip>
        <a:tile tx="0" ty="0" sx="65000" sy="65000" flip="none" algn="ctr"/>
      </a:blipFill>
    </a:fillStyleLst>
    <a:lnStyleLst>
      <a:ln w="9525" cap="flat" cmpd="sng" algn="ctr">
        <a:solidFill>
          <a:schemeClr val="phClr">
            <a:shade val="60000"/>
            <a:satMod val="110000"/>
          </a:schemeClr>
        </a:solidFill>
        <a:prstDash val="solid"/>
      </a:ln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phClr">
              <a:tint val="10000"/>
              <a:satMod val="13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65000"/>
            </a:schemeClr>
          </a:gs>
          <a:gs pos="50000">
            <a:schemeClr val="phClr">
              <a:shade val="80000"/>
              <a:satMod val="155000"/>
            </a:schemeClr>
          </a:gs>
          <a:gs pos="100000">
            <a:schemeClr val="phClr">
              <a:tint val="95000"/>
              <a:satMod val="20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tint val="95000"/>
              <a:satMod val="200000"/>
            </a:schemeClr>
            <a:schemeClr val="phClr">
              <a:shade val="80000"/>
              <a:satMod val="100000"/>
            </a:schemeClr>
          </a:duotone>
        </a:blip>
        <a:tile tx="0" ty="0" sx="55000" sy="55000" flip="none" algn="tl"/>
      </a:blipFill>
    </a:bgFillStyleLst>
  </a:fmtScheme>
</a:themeOverride>
</file>

<file path=ppt/theme/themeOverride8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  <a:fontScheme name="Equity">
    <a:majorFont>
      <a:latin typeface="Franklin Gothic Book"/>
      <a:ea typeface=""/>
      <a:cs typeface=""/>
      <a:font script="Grek" typeface="Calibri"/>
      <a:font script="Cyrl" typeface="Calibri"/>
      <a:font script="Jpan" typeface="HGｺﾞｼｯｸM"/>
      <a:font script="Hang" typeface="바탕"/>
      <a:font script="Hans" typeface="幼圆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Perpetua"/>
      <a:ea typeface=""/>
      <a:cs typeface=""/>
      <a:font script="Grek" typeface="Cambria"/>
      <a:font script="Cyrl" typeface="Cambria"/>
      <a:font script="Jpan" typeface="HG創英ﾌﾟﾚｾﾞﾝｽEB"/>
      <a:font script="Hang" typeface="맑은 고딕"/>
      <a:font script="Hans" typeface="宋体"/>
      <a:font script="Hant" typeface="新細明體"/>
      <a:font script="Arab" typeface="Times New Roman"/>
      <a:font script="Hebr" typeface="Aharoni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Equity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tint val="30000"/>
              <a:satMod val="300000"/>
            </a:schemeClr>
            <a:schemeClr val="phClr">
              <a:tint val="40000"/>
              <a:satMod val="200000"/>
            </a:schemeClr>
          </a:duotone>
        </a:blip>
        <a:tile tx="0" ty="0" sx="70000" sy="70000" flip="none" algn="ctr"/>
      </a:blipFill>
      <a:blipFill>
        <a:blip xmlns:r="http://schemas.openxmlformats.org/officeDocument/2006/relationships" r:embed="rId1">
          <a:duotone>
            <a:schemeClr val="phClr">
              <a:shade val="22000"/>
              <a:satMod val="160000"/>
            </a:schemeClr>
            <a:schemeClr val="phClr">
              <a:shade val="45000"/>
              <a:satMod val="100000"/>
            </a:schemeClr>
          </a:duotone>
        </a:blip>
        <a:tile tx="0" ty="0" sx="65000" sy="65000" flip="none" algn="ctr"/>
      </a:blipFill>
    </a:fillStyleLst>
    <a:lnStyleLst>
      <a:ln w="9525" cap="flat" cmpd="sng" algn="ctr">
        <a:solidFill>
          <a:schemeClr val="phClr">
            <a:shade val="60000"/>
            <a:satMod val="110000"/>
          </a:schemeClr>
        </a:solidFill>
        <a:prstDash val="solid"/>
      </a:ln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phClr">
              <a:tint val="10000"/>
              <a:satMod val="13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65000"/>
            </a:schemeClr>
          </a:gs>
          <a:gs pos="50000">
            <a:schemeClr val="phClr">
              <a:shade val="80000"/>
              <a:satMod val="155000"/>
            </a:schemeClr>
          </a:gs>
          <a:gs pos="100000">
            <a:schemeClr val="phClr">
              <a:tint val="95000"/>
              <a:satMod val="20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tint val="95000"/>
              <a:satMod val="200000"/>
            </a:schemeClr>
            <a:schemeClr val="phClr">
              <a:shade val="80000"/>
              <a:satMod val="100000"/>
            </a:schemeClr>
          </a:duotone>
        </a:blip>
        <a:tile tx="0" ty="0" sx="55000" sy="55000" flip="none" algn="tl"/>
      </a:blipFill>
    </a:bgFillStyleLst>
  </a:fmtScheme>
</a:themeOverride>
</file>

<file path=ppt/theme/themeOverride9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  <a:fontScheme name="Equity">
    <a:majorFont>
      <a:latin typeface="Franklin Gothic Book"/>
      <a:ea typeface=""/>
      <a:cs typeface=""/>
      <a:font script="Grek" typeface="Calibri"/>
      <a:font script="Cyrl" typeface="Calibri"/>
      <a:font script="Jpan" typeface="HGｺﾞｼｯｸM"/>
      <a:font script="Hang" typeface="바탕"/>
      <a:font script="Hans" typeface="幼圆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Perpetua"/>
      <a:ea typeface=""/>
      <a:cs typeface=""/>
      <a:font script="Grek" typeface="Cambria"/>
      <a:font script="Cyrl" typeface="Cambria"/>
      <a:font script="Jpan" typeface="HG創英ﾌﾟﾚｾﾞﾝｽEB"/>
      <a:font script="Hang" typeface="맑은 고딕"/>
      <a:font script="Hans" typeface="宋体"/>
      <a:font script="Hant" typeface="新細明體"/>
      <a:font script="Arab" typeface="Times New Roman"/>
      <a:font script="Hebr" typeface="Aharoni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Equity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tint val="30000"/>
              <a:satMod val="300000"/>
            </a:schemeClr>
            <a:schemeClr val="phClr">
              <a:tint val="40000"/>
              <a:satMod val="200000"/>
            </a:schemeClr>
          </a:duotone>
        </a:blip>
        <a:tile tx="0" ty="0" sx="70000" sy="70000" flip="none" algn="ctr"/>
      </a:blipFill>
      <a:blipFill>
        <a:blip xmlns:r="http://schemas.openxmlformats.org/officeDocument/2006/relationships" r:embed="rId1">
          <a:duotone>
            <a:schemeClr val="phClr">
              <a:shade val="22000"/>
              <a:satMod val="160000"/>
            </a:schemeClr>
            <a:schemeClr val="phClr">
              <a:shade val="45000"/>
              <a:satMod val="100000"/>
            </a:schemeClr>
          </a:duotone>
        </a:blip>
        <a:tile tx="0" ty="0" sx="65000" sy="65000" flip="none" algn="ctr"/>
      </a:blipFill>
    </a:fillStyleLst>
    <a:lnStyleLst>
      <a:ln w="9525" cap="flat" cmpd="sng" algn="ctr">
        <a:solidFill>
          <a:schemeClr val="phClr">
            <a:shade val="60000"/>
            <a:satMod val="110000"/>
          </a:schemeClr>
        </a:solidFill>
        <a:prstDash val="solid"/>
      </a:ln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phClr">
              <a:tint val="10000"/>
              <a:satMod val="13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65000"/>
            </a:schemeClr>
          </a:gs>
          <a:gs pos="50000">
            <a:schemeClr val="phClr">
              <a:shade val="80000"/>
              <a:satMod val="155000"/>
            </a:schemeClr>
          </a:gs>
          <a:gs pos="100000">
            <a:schemeClr val="phClr">
              <a:tint val="95000"/>
              <a:satMod val="20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tint val="95000"/>
              <a:satMod val="200000"/>
            </a:schemeClr>
            <a:schemeClr val="phClr">
              <a:shade val="80000"/>
              <a:satMod val="100000"/>
            </a:schemeClr>
          </a:duotone>
        </a:blip>
        <a:tile tx="0" ty="0" sx="55000" sy="5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615</TotalTime>
  <Words>1223</Words>
  <Application>Microsoft Office PowerPoint</Application>
  <PresentationFormat>Widescreen</PresentationFormat>
  <Paragraphs>246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Cambria Math</vt:lpstr>
      <vt:lpstr>Trebuchet MS</vt:lpstr>
      <vt:lpstr>Berlin</vt:lpstr>
      <vt:lpstr>IB Physics: Chapter 1</vt:lpstr>
      <vt:lpstr>Understanding Graphs</vt:lpstr>
      <vt:lpstr>Some Standard Physics Relationships.</vt:lpstr>
      <vt:lpstr>Direct Relationship</vt:lpstr>
      <vt:lpstr>Direct relationships.</vt:lpstr>
      <vt:lpstr>Direct Relationships.</vt:lpstr>
      <vt:lpstr>Linear Relationships.</vt:lpstr>
      <vt:lpstr>Curves: Inverse Relationship</vt:lpstr>
      <vt:lpstr>Curves: Exponential Relationship</vt:lpstr>
      <vt:lpstr>Curves: Square Root Relationship</vt:lpstr>
      <vt:lpstr>Curves</vt:lpstr>
      <vt:lpstr>Equations From Curves</vt:lpstr>
      <vt:lpstr>Straight Lines</vt:lpstr>
      <vt:lpstr>Equations from Curves?</vt:lpstr>
      <vt:lpstr>Equations From Curves</vt:lpstr>
      <vt:lpstr>Equations From Curves</vt:lpstr>
      <vt:lpstr>Equations From Curves</vt:lpstr>
      <vt:lpstr>Equations From Curves</vt:lpstr>
      <vt:lpstr>Getting the Equations: Linearizing The Curve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 Physics: Chapter 1</dc:title>
  <dc:creator>Aquila</dc:creator>
  <cp:lastModifiedBy>Aquila</cp:lastModifiedBy>
  <cp:revision>31</cp:revision>
  <dcterms:created xsi:type="dcterms:W3CDTF">2015-06-23T04:02:58Z</dcterms:created>
  <dcterms:modified xsi:type="dcterms:W3CDTF">2015-06-27T03:45:44Z</dcterms:modified>
</cp:coreProperties>
</file>